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8" r:id="rId3"/>
    <p:sldId id="290" r:id="rId4"/>
    <p:sldId id="292" r:id="rId5"/>
    <p:sldId id="293" r:id="rId6"/>
    <p:sldId id="261" r:id="rId7"/>
    <p:sldId id="265"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279" r:id="rId23"/>
    <p:sldId id="309" r:id="rId24"/>
    <p:sldId id="280" r:id="rId25"/>
    <p:sldId id="310" r:id="rId26"/>
    <p:sldId id="311" r:id="rId27"/>
    <p:sldId id="312" r:id="rId28"/>
    <p:sldId id="318" r:id="rId29"/>
    <p:sldId id="321" r:id="rId30"/>
    <p:sldId id="313" r:id="rId31"/>
    <p:sldId id="314" r:id="rId32"/>
    <p:sldId id="315" r:id="rId33"/>
    <p:sldId id="323" r:id="rId34"/>
    <p:sldId id="324" r:id="rId35"/>
    <p:sldId id="325" r:id="rId36"/>
    <p:sldId id="333" r:id="rId37"/>
    <p:sldId id="326" r:id="rId38"/>
    <p:sldId id="327" r:id="rId39"/>
    <p:sldId id="328" r:id="rId40"/>
    <p:sldId id="329" r:id="rId41"/>
    <p:sldId id="330" r:id="rId42"/>
    <p:sldId id="331" r:id="rId43"/>
    <p:sldId id="294" r:id="rId44"/>
    <p:sldId id="332" r:id="rId45"/>
    <p:sldId id="28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pPr/>
              <a:t>18-Dec-18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pPr/>
              <a:t>‹#›</a:t>
            </a:fld>
            <a:endParaRPr lang="en-US"/>
          </a:p>
        </p:txBody>
      </p:sp>
    </p:spTree>
    <p:extLst>
      <p:ext uri="{BB962C8B-B14F-4D97-AF65-F5344CB8AC3E}">
        <p14:creationId xmlns:p14="http://schemas.microsoft.com/office/powerpoint/2010/main" xmlns=""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a:t>
            </a:fld>
            <a:endParaRPr lang="en-US"/>
          </a:p>
        </p:txBody>
      </p:sp>
    </p:spTree>
    <p:extLst>
      <p:ext uri="{BB962C8B-B14F-4D97-AF65-F5344CB8AC3E}">
        <p14:creationId xmlns:p14="http://schemas.microsoft.com/office/powerpoint/2010/main" xmlns=""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10</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11</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19</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20</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21</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29</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30</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31</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39</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40</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41</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9</a:t>
            </a:fld>
            <a:endParaRPr lang="en-US"/>
          </a:p>
        </p:txBody>
      </p:sp>
    </p:spTree>
    <p:extLst>
      <p:ext uri="{BB962C8B-B14F-4D97-AF65-F5344CB8AC3E}">
        <p14:creationId xmlns:p14="http://schemas.microsoft.com/office/powerpoint/2010/main" xmlns="" val="189510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18-Dec-18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18-Dec-18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18-Dec-18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18-Dec-18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ec.europa.eu/budget/contracts_grants/info_contracts/inforeuro/inforeuro_en.cfm"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tiff"/><Relationship Id="rId4" Type="http://schemas.openxmlformats.org/officeDocument/2006/relationships/image" Target="../media/image3.tiff"/></Relationships>
</file>

<file path=ppt/slides/_rels/slide3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ec.europa.eu/programmes/erasmus-plus/tools/distance_en.htm"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ec.europa.eu/programmes/erasmus-plus/tools/distance_en.htm"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4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mailto:swarmuni@gmail.com"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4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lstStyle/>
          <a:p>
            <a:r>
              <a:rPr lang="sr-Latn-BA"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Project finance and financial reporting</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Saša Nikolić, Milan Gocić </a:t>
            </a:r>
          </a:p>
          <a:p>
            <a:r>
              <a:rPr lang="sr-Latn-BA" sz="1800" dirty="0" smtClean="0">
                <a:solidFill>
                  <a:schemeClr val="accent1">
                    <a:lumMod val="75000"/>
                  </a:schemeClr>
                </a:solidFill>
                <a:latin typeface="Calibri Light" pitchFamily="34" charset="0"/>
                <a:cs typeface="Calibri Light" pitchFamily="34" charset="0"/>
              </a:rPr>
              <a:t>University of Niš</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Kick-off meeting/ 20 December 2018</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Actual costs</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r>
              <a:rPr lang="sr-Latn-RS" sz="2500" dirty="0" smtClean="0">
                <a:latin typeface="Calibri Light" pitchFamily="34" charset="0"/>
                <a:cs typeface="Calibri Light" pitchFamily="34" charset="0"/>
              </a:rPr>
              <a:t> </a:t>
            </a:r>
            <a:endParaRPr lang="en-US" sz="2800" dirty="0" smtClean="0"/>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Expenses actually incurred </a:t>
            </a:r>
            <a:endParaRPr lang="sr-Latn-RS" sz="2800" dirty="0" smtClean="0">
              <a:latin typeface="Calibri Light" pitchFamily="34" charset="0"/>
              <a:cs typeface="Calibri Light" pitchFamily="34" charset="0"/>
            </a:endParaRPr>
          </a:p>
          <a:p>
            <a:pPr algn="just">
              <a:buFont typeface="Wingdings" pitchFamily="2" charset="2"/>
              <a:buChar char="Ø"/>
            </a:pPr>
            <a:endParaRPr lang="en-US" sz="2800" dirty="0" smtClean="0">
              <a:latin typeface="Calibri Light" pitchFamily="34" charset="0"/>
              <a:cs typeface="Calibri Light" pitchFamily="34" charset="0"/>
            </a:endParaRP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Need to be </a:t>
            </a:r>
            <a:r>
              <a:rPr lang="en-US" sz="2800" b="1" dirty="0" smtClean="0">
                <a:latin typeface="Calibri Light" pitchFamily="34" charset="0"/>
                <a:cs typeface="Calibri Light" pitchFamily="34" charset="0"/>
              </a:rPr>
              <a:t>duly documented </a:t>
            </a:r>
            <a:r>
              <a:rPr lang="en-US" sz="2800" dirty="0" smtClean="0">
                <a:latin typeface="Calibri Light" pitchFamily="34" charset="0"/>
                <a:cs typeface="Calibri Light" pitchFamily="34" charset="0"/>
              </a:rPr>
              <a:t>and </a:t>
            </a:r>
            <a:r>
              <a:rPr lang="en-US" sz="2800" b="1" dirty="0" smtClean="0">
                <a:latin typeface="Calibri Light" pitchFamily="34" charset="0"/>
                <a:cs typeface="Calibri Light" pitchFamily="34" charset="0"/>
              </a:rPr>
              <a:t>justified</a:t>
            </a:r>
            <a:r>
              <a:rPr lang="en-US" sz="2800" dirty="0" smtClean="0">
                <a:latin typeface="Calibri Light" pitchFamily="34" charset="0"/>
                <a:cs typeface="Calibri Light" pitchFamily="34" charset="0"/>
              </a:rPr>
              <a:t> with the corresponding level of cost incurred </a:t>
            </a:r>
            <a:endParaRPr lang="en-US" sz="25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Eligible costs</a:t>
            </a:r>
            <a:r>
              <a:rPr lang="en-US" sz="3200" b="1" dirty="0" smtClean="0">
                <a:solidFill>
                  <a:schemeClr val="tx2">
                    <a:lumMod val="60000"/>
                    <a:lumOff val="40000"/>
                  </a:schemeClr>
                </a:solidFill>
                <a:latin typeface="Calibri Light" pitchFamily="34" charset="0"/>
                <a:cs typeface="Calibri Light" pitchFamily="34" charset="0"/>
              </a:rPr>
              <a:t> (Art. II.</a:t>
            </a:r>
            <a:r>
              <a:rPr lang="sr-Latn-RS" sz="3200" b="1" dirty="0" smtClean="0">
                <a:solidFill>
                  <a:schemeClr val="tx2">
                    <a:lumMod val="60000"/>
                    <a:lumOff val="40000"/>
                  </a:schemeClr>
                </a:solidFill>
                <a:latin typeface="Calibri Light" pitchFamily="34" charset="0"/>
                <a:cs typeface="Calibri Light" pitchFamily="34" charset="0"/>
              </a:rPr>
              <a:t>19</a:t>
            </a:r>
            <a:r>
              <a:rPr lang="en-US" sz="3200" b="1" dirty="0" smtClean="0">
                <a:solidFill>
                  <a:schemeClr val="tx2">
                    <a:lumMod val="60000"/>
                    <a:lumOff val="40000"/>
                  </a:schemeClr>
                </a:solidFill>
                <a:latin typeface="Calibri Light" pitchFamily="34" charset="0"/>
                <a:cs typeface="Calibri Light" pitchFamily="34" charset="0"/>
              </a:rPr>
              <a:t>)</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800" b="1" dirty="0" smtClean="0">
                <a:solidFill>
                  <a:schemeClr val="accent5">
                    <a:lumMod val="75000"/>
                  </a:schemeClr>
                </a:solidFill>
                <a:latin typeface="Calibri Light" pitchFamily="34" charset="0"/>
                <a:cs typeface="Calibri Light" pitchFamily="34" charset="0"/>
              </a:rPr>
              <a:t>Incurred during the eligibility period </a:t>
            </a:r>
            <a:endParaRPr lang="sr-Latn-RS" sz="2800" b="1" dirty="0" smtClean="0">
              <a:solidFill>
                <a:schemeClr val="accent5">
                  <a:lumMod val="75000"/>
                </a:schemeClr>
              </a:solidFill>
              <a:latin typeface="Calibri Light" pitchFamily="34" charset="0"/>
              <a:cs typeface="Calibri Light" pitchFamily="34" charset="0"/>
            </a:endParaRP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Foreseen in the application/budget </a:t>
            </a:r>
            <a:endParaRPr lang="sr-Latn-RS" sz="2800" dirty="0" smtClean="0">
              <a:latin typeface="Calibri Light" pitchFamily="34" charset="0"/>
              <a:cs typeface="Calibri Light" pitchFamily="34" charset="0"/>
            </a:endParaRPr>
          </a:p>
          <a:p>
            <a:pPr algn="just">
              <a:buFont typeface="Wingdings" pitchFamily="2" charset="2"/>
              <a:buChar char="Ø"/>
            </a:pPr>
            <a:r>
              <a:rPr lang="en-US" sz="2800" dirty="0" smtClean="0">
                <a:latin typeface="Calibri Light" pitchFamily="34" charset="0"/>
                <a:cs typeface="Calibri Light" pitchFamily="34" charset="0"/>
              </a:rPr>
              <a:t> In connection with the action and necessary for project implementation </a:t>
            </a:r>
            <a:endParaRPr lang="sr-Latn-RS" sz="2800" dirty="0" smtClean="0">
              <a:latin typeface="Calibri Light" pitchFamily="34" charset="0"/>
              <a:cs typeface="Calibri Light" pitchFamily="34" charset="0"/>
            </a:endParaRPr>
          </a:p>
          <a:p>
            <a:pPr algn="just">
              <a:buFont typeface="Wingdings" pitchFamily="2" charset="2"/>
              <a:buChar char="Ø"/>
            </a:pPr>
            <a:r>
              <a:rPr lang="en-US" sz="2800" dirty="0" smtClean="0">
                <a:latin typeface="Calibri Light" pitchFamily="34" charset="0"/>
                <a:cs typeface="Calibri Light" pitchFamily="34" charset="0"/>
              </a:rPr>
              <a:t> </a:t>
            </a:r>
            <a:r>
              <a:rPr lang="en-US" sz="2800" b="1" dirty="0" smtClean="0">
                <a:solidFill>
                  <a:schemeClr val="accent5">
                    <a:lumMod val="75000"/>
                  </a:schemeClr>
                </a:solidFill>
                <a:latin typeface="Calibri Light" pitchFamily="34" charset="0"/>
                <a:cs typeface="Calibri Light" pitchFamily="34" charset="0"/>
              </a:rPr>
              <a:t>Identifiable, verifiable, recorded in accounting records of the beneficiary </a:t>
            </a:r>
            <a:endParaRPr lang="sr-Latn-RS" sz="2800" b="1" dirty="0" smtClean="0">
              <a:solidFill>
                <a:schemeClr val="accent5">
                  <a:lumMod val="75000"/>
                </a:schemeClr>
              </a:solidFill>
              <a:latin typeface="Calibri Light" pitchFamily="34" charset="0"/>
              <a:cs typeface="Calibri Light" pitchFamily="34" charset="0"/>
            </a:endParaRPr>
          </a:p>
          <a:p>
            <a:pPr algn="just">
              <a:buFont typeface="Wingdings" pitchFamily="2" charset="2"/>
              <a:buChar char="Ø"/>
            </a:pPr>
            <a:r>
              <a:rPr lang="en-US" sz="2800" dirty="0" smtClean="0">
                <a:latin typeface="Calibri Light" pitchFamily="34" charset="0"/>
                <a:cs typeface="Calibri Light" pitchFamily="34" charset="0"/>
              </a:rPr>
              <a:t> Comply with requirements of applicable tax and national legislation </a:t>
            </a:r>
            <a:endParaRPr lang="sr-Latn-RS" sz="2800" dirty="0" smtClean="0">
              <a:latin typeface="Calibri Light" pitchFamily="34" charset="0"/>
              <a:cs typeface="Calibri Light" pitchFamily="34" charset="0"/>
            </a:endParaRPr>
          </a:p>
          <a:p>
            <a:pPr algn="just">
              <a:buFont typeface="Wingdings" pitchFamily="2" charset="2"/>
              <a:buChar char="Ø"/>
            </a:pPr>
            <a:r>
              <a:rPr lang="en-US" sz="2800" dirty="0" smtClean="0">
                <a:latin typeface="Calibri Light" pitchFamily="34" charset="0"/>
                <a:cs typeface="Calibri Light" pitchFamily="34" charset="0"/>
              </a:rPr>
              <a:t> Reasonable, justified, complying with principle of sound financial management, in particular regarding economy and efficiency </a:t>
            </a:r>
            <a:endParaRPr lang="en-US" sz="2500" dirty="0" smtClean="0">
              <a:latin typeface="Calibri Light" pitchFamily="34" charset="0"/>
              <a:cs typeface="Calibri Light" pitchFamily="34"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Ineligible costs</a:t>
            </a:r>
            <a:r>
              <a:rPr lang="en-US" sz="3200" b="1" dirty="0" smtClean="0">
                <a:solidFill>
                  <a:schemeClr val="tx2">
                    <a:lumMod val="60000"/>
                    <a:lumOff val="40000"/>
                  </a:schemeClr>
                </a:solidFill>
                <a:latin typeface="Calibri Light" pitchFamily="34" charset="0"/>
                <a:cs typeface="Calibri Light" pitchFamily="34" charset="0"/>
              </a:rPr>
              <a:t> (Art. </a:t>
            </a:r>
            <a:r>
              <a:rPr lang="sr-Latn-RS" sz="3200" b="1" dirty="0" smtClean="0">
                <a:solidFill>
                  <a:schemeClr val="tx2">
                    <a:lumMod val="60000"/>
                    <a:lumOff val="40000"/>
                  </a:schemeClr>
                </a:solidFill>
                <a:latin typeface="Calibri Light" pitchFamily="34" charset="0"/>
                <a:cs typeface="Calibri Light" pitchFamily="34" charset="0"/>
              </a:rPr>
              <a:t>I.10.4/</a:t>
            </a:r>
            <a:r>
              <a:rPr lang="en-US" sz="3200" b="1" dirty="0" smtClean="0">
                <a:solidFill>
                  <a:schemeClr val="tx2">
                    <a:lumMod val="60000"/>
                    <a:lumOff val="40000"/>
                  </a:schemeClr>
                </a:solidFill>
                <a:latin typeface="Calibri Light" pitchFamily="34" charset="0"/>
                <a:cs typeface="Calibri Light" pitchFamily="34" charset="0"/>
              </a:rPr>
              <a:t>II.</a:t>
            </a:r>
            <a:r>
              <a:rPr lang="sr-Latn-RS" sz="3200" b="1" dirty="0" smtClean="0">
                <a:solidFill>
                  <a:schemeClr val="tx2">
                    <a:lumMod val="60000"/>
                    <a:lumOff val="40000"/>
                  </a:schemeClr>
                </a:solidFill>
                <a:latin typeface="Calibri Light" pitchFamily="34" charset="0"/>
                <a:cs typeface="Calibri Light" pitchFamily="34" charset="0"/>
              </a:rPr>
              <a:t>19.4</a:t>
            </a:r>
            <a:r>
              <a:rPr lang="en-US" sz="3200" b="1" dirty="0" smtClean="0">
                <a:solidFill>
                  <a:schemeClr val="tx2">
                    <a:lumMod val="60000"/>
                    <a:lumOff val="40000"/>
                  </a:schemeClr>
                </a:solidFill>
                <a:latin typeface="Calibri Light" pitchFamily="34" charset="0"/>
                <a:cs typeface="Calibri Light" pitchFamily="34" charset="0"/>
              </a:rPr>
              <a:t>)</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equipment such as: furniture, motor vehicles of any kind, equipment for research and development purposes, telephones, mobile phones, alarm systems and anti-theft systems;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costs of premises (purchase, rent, heating, maintenance, repairs etc.); please note that the rent of premises for short events is not concerned;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costs linked to the purchase of real estate;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expenses for activities that are not carried out in the project beneficiaries' country (see Annex IV of the Agreement), unless an explicit prior written </a:t>
            </a:r>
            <a:r>
              <a:rPr lang="en-US" sz="2400" dirty="0" err="1" smtClean="0">
                <a:latin typeface="Calibri Light" pitchFamily="34" charset="0"/>
                <a:cs typeface="Calibri Light" pitchFamily="34" charset="0"/>
              </a:rPr>
              <a:t>authorisation</a:t>
            </a:r>
            <a:r>
              <a:rPr lang="en-US" sz="2400" dirty="0" smtClean="0">
                <a:latin typeface="Calibri Light" pitchFamily="34" charset="0"/>
                <a:cs typeface="Calibri Light" pitchFamily="34" charset="0"/>
              </a:rPr>
              <a:t> has been granted by the Agency;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depreciation costs;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return on capital; </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Ineligible costs</a:t>
            </a:r>
            <a:r>
              <a:rPr lang="en-US" sz="3200" b="1" dirty="0" smtClean="0">
                <a:solidFill>
                  <a:schemeClr val="tx2">
                    <a:lumMod val="60000"/>
                    <a:lumOff val="40000"/>
                  </a:schemeClr>
                </a:solidFill>
                <a:latin typeface="Calibri Light" pitchFamily="34" charset="0"/>
                <a:cs typeface="Calibri Light" pitchFamily="34" charset="0"/>
              </a:rPr>
              <a:t> (Art. </a:t>
            </a:r>
            <a:r>
              <a:rPr lang="sr-Latn-RS" sz="3200" b="1" dirty="0" smtClean="0">
                <a:solidFill>
                  <a:schemeClr val="tx2">
                    <a:lumMod val="60000"/>
                    <a:lumOff val="40000"/>
                  </a:schemeClr>
                </a:solidFill>
                <a:latin typeface="Calibri Light" pitchFamily="34" charset="0"/>
                <a:cs typeface="Calibri Light" pitchFamily="34" charset="0"/>
              </a:rPr>
              <a:t>I.10.4/</a:t>
            </a:r>
            <a:r>
              <a:rPr lang="en-US" sz="3200" b="1" dirty="0" smtClean="0">
                <a:solidFill>
                  <a:schemeClr val="tx2">
                    <a:lumMod val="60000"/>
                    <a:lumOff val="40000"/>
                  </a:schemeClr>
                </a:solidFill>
                <a:latin typeface="Calibri Light" pitchFamily="34" charset="0"/>
                <a:cs typeface="Calibri Light" pitchFamily="34" charset="0"/>
              </a:rPr>
              <a:t>II.</a:t>
            </a:r>
            <a:r>
              <a:rPr lang="sr-Latn-RS" sz="3200" b="1" dirty="0" smtClean="0">
                <a:solidFill>
                  <a:schemeClr val="tx2">
                    <a:lumMod val="60000"/>
                    <a:lumOff val="40000"/>
                  </a:schemeClr>
                </a:solidFill>
                <a:latin typeface="Calibri Light" pitchFamily="34" charset="0"/>
                <a:cs typeface="Calibri Light" pitchFamily="34" charset="0"/>
              </a:rPr>
              <a:t>19.4</a:t>
            </a:r>
            <a:r>
              <a:rPr lang="en-US" sz="3200" b="1" dirty="0" smtClean="0">
                <a:solidFill>
                  <a:schemeClr val="tx2">
                    <a:lumMod val="60000"/>
                    <a:lumOff val="40000"/>
                  </a:schemeClr>
                </a:solidFill>
                <a:latin typeface="Calibri Light" pitchFamily="34" charset="0"/>
                <a:cs typeface="Calibri Light" pitchFamily="34" charset="0"/>
              </a:rPr>
              <a:t>)</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en-US" sz="2400" dirty="0" smtClean="0">
                <a:latin typeface="Calibri Light" pitchFamily="34" charset="0"/>
                <a:cs typeface="Calibri Light" pitchFamily="34" charset="0"/>
              </a:rPr>
              <a:t> debt and debt service charges;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provisions for losses or debts;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interest owed;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doubtful debts;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exchange losses;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costs of transfers from the Agency charged by the bank of a beneficiary;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costs declared by a beneficiary in the framework of another action receiving a grant financed from the Union budget;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contributions in kind from third parties;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excessive or reckless expenditure;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a:t>
            </a:r>
            <a:r>
              <a:rPr lang="sr-Latn-RS" sz="2400" dirty="0" smtClean="0">
                <a:latin typeface="Calibri Light" pitchFamily="34" charset="0"/>
                <a:cs typeface="Calibri Light" pitchFamily="34" charset="0"/>
              </a:rPr>
              <a:t>taxes (</a:t>
            </a:r>
            <a:r>
              <a:rPr lang="en-US" sz="2400" dirty="0" smtClean="0">
                <a:latin typeface="Calibri Light" pitchFamily="34" charset="0"/>
                <a:cs typeface="Calibri Light" pitchFamily="34" charset="0"/>
              </a:rPr>
              <a:t>VAT</a:t>
            </a:r>
            <a:r>
              <a:rPr lang="sr-Latn-RS" sz="2400" dirty="0" smtClean="0">
                <a:latin typeface="Calibri Light" pitchFamily="34" charset="0"/>
                <a:cs typeface="Calibri Light" pitchFamily="34" charset="0"/>
              </a:rPr>
              <a:t>, duties and charges)</a:t>
            </a:r>
            <a:endParaRPr lang="en-US" sz="24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229600" cy="838200"/>
          </a:xfrm>
        </p:spPr>
        <p:txBody>
          <a:bodyPr>
            <a:noAutofit/>
          </a:bodyPr>
          <a:lstStyle/>
          <a:p>
            <a:r>
              <a:rPr lang="sr-Latn-RS" sz="4000" b="1" dirty="0" smtClean="0">
                <a:solidFill>
                  <a:schemeClr val="tx2">
                    <a:lumMod val="60000"/>
                    <a:lumOff val="40000"/>
                  </a:schemeClr>
                </a:solidFill>
                <a:latin typeface="Calibri Light" pitchFamily="34" charset="0"/>
                <a:cs typeface="Calibri Light" pitchFamily="34" charset="0"/>
              </a:rPr>
              <a:t>Exchange rate</a:t>
            </a:r>
            <a:endParaRPr lang="en-US" sz="40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r>
              <a:rPr lang="sr-Latn-RS" sz="2400" i="1" dirty="0" smtClean="0">
                <a:latin typeface="Calibri Light" pitchFamily="34" charset="0"/>
                <a:cs typeface="Calibri Light" pitchFamily="34" charset="0"/>
              </a:rPr>
              <a:t>M</a:t>
            </a:r>
            <a:r>
              <a:rPr lang="en-US" sz="2400" i="1" dirty="0" err="1" smtClean="0">
                <a:latin typeface="Calibri Light" pitchFamily="34" charset="0"/>
                <a:cs typeface="Calibri Light" pitchFamily="34" charset="0"/>
              </a:rPr>
              <a:t>onthly</a:t>
            </a:r>
            <a:r>
              <a:rPr lang="en-US" sz="2400" i="1" dirty="0" smtClean="0">
                <a:latin typeface="Calibri Light" pitchFamily="34" charset="0"/>
                <a:cs typeface="Calibri Light" pitchFamily="34" charset="0"/>
              </a:rPr>
              <a:t> rate established by the Commission</a:t>
            </a:r>
            <a:r>
              <a:rPr lang="sr-Latn-RS" sz="2400" i="1" dirty="0" smtClean="0">
                <a:latin typeface="Calibri Light" pitchFamily="34" charset="0"/>
                <a:cs typeface="Calibri Light" pitchFamily="34" charset="0"/>
              </a:rPr>
              <a:t>:</a:t>
            </a:r>
            <a:r>
              <a:rPr lang="en-US" sz="2400" i="1" dirty="0" smtClean="0">
                <a:latin typeface="Calibri Light" pitchFamily="34" charset="0"/>
                <a:cs typeface="Calibri Light" pitchFamily="34" charset="0"/>
              </a:rPr>
              <a:t> </a:t>
            </a:r>
            <a:r>
              <a:rPr lang="en-US" sz="2400" b="1" dirty="0" smtClean="0">
                <a:solidFill>
                  <a:srgbClr val="FF0000"/>
                </a:solidFill>
                <a:latin typeface="Calibri Light" pitchFamily="34" charset="0"/>
                <a:cs typeface="Calibri Light" pitchFamily="34" charset="0"/>
                <a:hlinkClick r:id="rId6"/>
              </a:rPr>
              <a:t>http://ec.europa.eu/budget/contracts_grants/info_contracts/inforeuro/inforeuro_en.cfm</a:t>
            </a:r>
            <a:endParaRPr lang="x-none" sz="2400" b="1" smtClean="0">
              <a:solidFill>
                <a:srgbClr val="FF0000"/>
              </a:solidFill>
              <a:latin typeface="Calibri Light" pitchFamily="34" charset="0"/>
              <a:cs typeface="Calibri Light" pitchFamily="34" charset="0"/>
            </a:endParaRPr>
          </a:p>
          <a:p>
            <a:pPr marL="365125" indent="-255588" eaLnBrk="0" fontAlgn="auto" hangingPunct="0">
              <a:spcBef>
                <a:spcPts val="400"/>
              </a:spcBef>
              <a:spcAft>
                <a:spcPts val="0"/>
              </a:spcAft>
              <a:buClr>
                <a:schemeClr val="accent1"/>
              </a:buClr>
              <a:buSzPct val="68000"/>
              <a:buFont typeface="Wingdings 3" pitchFamily="18" charset="2"/>
              <a:buChar char=""/>
              <a:defRPr/>
            </a:pPr>
            <a:endParaRPr lang="x-none" sz="2400" smtClean="0">
              <a:latin typeface="Calibri Light" pitchFamily="34" charset="0"/>
              <a:cs typeface="Calibri Light" pitchFamily="34" charset="0"/>
            </a:endParaRPr>
          </a:p>
          <a:p>
            <a:pPr eaLnBrk="0" fontAlgn="auto" hangingPunct="0">
              <a:spcBef>
                <a:spcPts val="400"/>
              </a:spcBef>
              <a:spcAft>
                <a:spcPts val="0"/>
              </a:spcAft>
              <a:buClr>
                <a:schemeClr val="accent1"/>
              </a:buClr>
              <a:buSzPct val="68000"/>
              <a:buFont typeface="Wingdings 3" pitchFamily="18" charset="2"/>
              <a:buNone/>
              <a:defRPr/>
            </a:pPr>
            <a:r>
              <a:rPr lang="en-US" sz="2400" dirty="0" smtClean="0">
                <a:latin typeface="Calibri Light" pitchFamily="34" charset="0"/>
                <a:cs typeface="Calibri Light" pitchFamily="34" charset="0"/>
              </a:rPr>
              <a:t>Exchange rate which </a:t>
            </a:r>
            <a:r>
              <a:rPr lang="sr-Latn-RS" sz="2400" dirty="0" smtClean="0">
                <a:latin typeface="Calibri Light" pitchFamily="34" charset="0"/>
                <a:cs typeface="Calibri Light" pitchFamily="34" charset="0"/>
              </a:rPr>
              <a:t>should be</a:t>
            </a:r>
            <a:r>
              <a:rPr lang="en-US" sz="2400" dirty="0" smtClean="0">
                <a:latin typeface="Calibri Light" pitchFamily="34" charset="0"/>
                <a:cs typeface="Calibri Light" pitchFamily="34" charset="0"/>
              </a:rPr>
              <a:t> used</a:t>
            </a:r>
            <a:r>
              <a:rPr lang="x-none" sz="2400" smtClean="0">
                <a:latin typeface="Calibri Light" pitchFamily="34" charset="0"/>
                <a:cs typeface="Calibri Light" pitchFamily="34" charset="0"/>
              </a:rPr>
              <a:t>:</a:t>
            </a:r>
          </a:p>
          <a:p>
            <a:pPr marL="365125" indent="-255588" eaLnBrk="0" fontAlgn="auto" hangingPunct="0">
              <a:spcBef>
                <a:spcPts val="400"/>
              </a:spcBef>
              <a:spcAft>
                <a:spcPts val="0"/>
              </a:spcAft>
              <a:buClr>
                <a:schemeClr val="accent1"/>
              </a:buClr>
              <a:buSzPct val="68000"/>
              <a:buFont typeface="Wingdings 3" pitchFamily="18" charset="2"/>
              <a:buChar char=""/>
              <a:defRPr/>
            </a:pPr>
            <a:r>
              <a:rPr lang="x-none" sz="2400" smtClean="0">
                <a:latin typeface="Calibri Light" pitchFamily="34" charset="0"/>
                <a:cs typeface="Calibri Light" pitchFamily="34" charset="0"/>
              </a:rPr>
              <a:t>On the </a:t>
            </a:r>
            <a:r>
              <a:rPr lang="x-none" sz="2400" b="1" smtClean="0">
                <a:latin typeface="Calibri Light" pitchFamily="34" charset="0"/>
                <a:cs typeface="Calibri Light" pitchFamily="34" charset="0"/>
              </a:rPr>
              <a:t>month of the first pre-financing </a:t>
            </a:r>
            <a:r>
              <a:rPr lang="x-none" sz="2400" smtClean="0">
                <a:latin typeface="Calibri Light" pitchFamily="34" charset="0"/>
                <a:cs typeface="Calibri Light" pitchFamily="34" charset="0"/>
              </a:rPr>
              <a:t>for all costs incurred until the second pre-financing is received</a:t>
            </a:r>
          </a:p>
          <a:p>
            <a:pPr marL="365125" indent="-255588" eaLnBrk="0" fontAlgn="auto" hangingPunct="0">
              <a:spcBef>
                <a:spcPts val="400"/>
              </a:spcBef>
              <a:spcAft>
                <a:spcPts val="0"/>
              </a:spcAft>
              <a:buClr>
                <a:schemeClr val="accent1"/>
              </a:buClr>
              <a:buSzPct val="68000"/>
              <a:buFont typeface="Wingdings 3" pitchFamily="18" charset="2"/>
              <a:buChar char=""/>
              <a:defRPr/>
            </a:pPr>
            <a:r>
              <a:rPr lang="x-none" sz="2400" smtClean="0">
                <a:latin typeface="Calibri Light" pitchFamily="34" charset="0"/>
                <a:cs typeface="Calibri Light" pitchFamily="34" charset="0"/>
              </a:rPr>
              <a:t>On the </a:t>
            </a:r>
            <a:r>
              <a:rPr lang="x-none" sz="2400" b="1" smtClean="0">
                <a:latin typeface="Calibri Light" pitchFamily="34" charset="0"/>
                <a:cs typeface="Calibri Light" pitchFamily="34" charset="0"/>
              </a:rPr>
              <a:t>month of the second pre-financing </a:t>
            </a:r>
            <a:r>
              <a:rPr lang="x-none" sz="2400" smtClean="0">
                <a:latin typeface="Calibri Light" pitchFamily="34" charset="0"/>
                <a:cs typeface="Calibri Light" pitchFamily="34" charset="0"/>
              </a:rPr>
              <a:t>for all costs incurred until the end of the project</a:t>
            </a:r>
            <a:endParaRPr lang="x-none" sz="240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229600" cy="838200"/>
          </a:xfrm>
        </p:spPr>
        <p:txBody>
          <a:bodyPr>
            <a:noAutofit/>
          </a:bodyPr>
          <a:lstStyle/>
          <a:p>
            <a:r>
              <a:rPr lang="sr-Latn-RS" sz="4000" b="1" dirty="0" smtClean="0">
                <a:solidFill>
                  <a:schemeClr val="tx2">
                    <a:lumMod val="60000"/>
                    <a:lumOff val="40000"/>
                  </a:schemeClr>
                </a:solidFill>
                <a:latin typeface="Calibri Light" pitchFamily="34" charset="0"/>
                <a:cs typeface="Calibri Light" pitchFamily="34" charset="0"/>
              </a:rPr>
              <a:t>Monthly Rates valid in 11-2018</a:t>
            </a:r>
            <a:endParaRPr lang="en-US" sz="40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eaLnBrk="0" fontAlgn="auto" hangingPunct="0">
              <a:spcBef>
                <a:spcPts val="400"/>
              </a:spcBef>
              <a:spcAft>
                <a:spcPts val="0"/>
              </a:spcAft>
              <a:buClr>
                <a:schemeClr val="accent1"/>
              </a:buClr>
              <a:buSzPct val="68000"/>
              <a:buFont typeface="Wingdings 3" pitchFamily="18" charset="2"/>
              <a:buNone/>
              <a:defRPr/>
            </a:pPr>
            <a:r>
              <a:rPr lang="sr-Latn-RS" sz="2400" dirty="0" smtClean="0">
                <a:latin typeface="Calibri Light" pitchFamily="34" charset="0"/>
                <a:cs typeface="Calibri Light" pitchFamily="34" charset="0"/>
              </a:rPr>
              <a:t>Bulgaria – 1 EUR = 1.9558 BGN (Bulgarian lev)</a:t>
            </a:r>
          </a:p>
          <a:p>
            <a:pPr eaLnBrk="0" fontAlgn="auto" hangingPunct="0">
              <a:spcBef>
                <a:spcPts val="400"/>
              </a:spcBef>
              <a:spcAft>
                <a:spcPts val="0"/>
              </a:spcAft>
              <a:buClr>
                <a:schemeClr val="accent1"/>
              </a:buClr>
              <a:buSzPct val="68000"/>
              <a:buFont typeface="Wingdings 3" pitchFamily="18" charset="2"/>
              <a:buNone/>
              <a:defRPr/>
            </a:pPr>
            <a:r>
              <a:rPr lang="sr-Latn-RS" sz="2400" dirty="0" smtClean="0">
                <a:latin typeface="Calibri Light" pitchFamily="34" charset="0"/>
                <a:cs typeface="Calibri Light" pitchFamily="34" charset="0"/>
              </a:rPr>
              <a:t>Croatia – 1 EUR = 7.4315 HRK (Croatian kuna)</a:t>
            </a:r>
          </a:p>
          <a:p>
            <a:pPr eaLnBrk="0" fontAlgn="auto" hangingPunct="0">
              <a:spcBef>
                <a:spcPts val="400"/>
              </a:spcBef>
              <a:spcAft>
                <a:spcPts val="0"/>
              </a:spcAft>
              <a:buClr>
                <a:schemeClr val="accent1"/>
              </a:buClr>
              <a:buSzPct val="68000"/>
              <a:buFont typeface="Wingdings 3" pitchFamily="18" charset="2"/>
              <a:buNone/>
              <a:defRPr/>
            </a:pPr>
            <a:r>
              <a:rPr lang="sr-Latn-RS" sz="2400" dirty="0" smtClean="0">
                <a:latin typeface="Calibri Light" pitchFamily="34" charset="0"/>
                <a:cs typeface="Calibri Light" pitchFamily="34" charset="0"/>
              </a:rPr>
              <a:t>Bosnia and Herzegovina – 1 EUR = 1.95583 BAM (Bosnia and Herzegovina convertible mark)</a:t>
            </a:r>
          </a:p>
          <a:p>
            <a:pPr eaLnBrk="0" fontAlgn="auto" hangingPunct="0">
              <a:spcBef>
                <a:spcPts val="400"/>
              </a:spcBef>
              <a:spcAft>
                <a:spcPts val="0"/>
              </a:spcAft>
              <a:buClr>
                <a:schemeClr val="accent1"/>
              </a:buClr>
              <a:buSzPct val="68000"/>
              <a:buFont typeface="Wingdings 3" pitchFamily="18" charset="2"/>
              <a:buNone/>
              <a:defRPr/>
            </a:pPr>
            <a:r>
              <a:rPr lang="sr-Latn-RS" sz="2400" dirty="0" smtClean="0">
                <a:latin typeface="Calibri Light" pitchFamily="34" charset="0"/>
                <a:cs typeface="Calibri Light" pitchFamily="34" charset="0"/>
              </a:rPr>
              <a:t>Republic of Serbia – 1 EUR = 118.52 RSD (Serbian Dinar) </a:t>
            </a:r>
          </a:p>
          <a:p>
            <a:pPr eaLnBrk="0" fontAlgn="auto" hangingPunct="0">
              <a:spcBef>
                <a:spcPts val="400"/>
              </a:spcBef>
              <a:spcAft>
                <a:spcPts val="0"/>
              </a:spcAft>
              <a:buClr>
                <a:schemeClr val="accent1"/>
              </a:buClr>
              <a:buSzPct val="68000"/>
              <a:buFont typeface="Wingdings 3" pitchFamily="18" charset="2"/>
              <a:buNone/>
              <a:defRPr/>
            </a:pPr>
            <a:endParaRPr lang="sr-Latn-RS" sz="2300" b="1" dirty="0" smtClean="0">
              <a:latin typeface="Calibri Light" pitchFamily="34" charset="0"/>
              <a:cs typeface="Calibri Light" pitchFamily="34" charset="0"/>
            </a:endParaRPr>
          </a:p>
          <a:p>
            <a:pPr eaLnBrk="0" fontAlgn="auto" hangingPunct="0">
              <a:spcBef>
                <a:spcPts val="400"/>
              </a:spcBef>
              <a:spcAft>
                <a:spcPts val="0"/>
              </a:spcAft>
              <a:buClr>
                <a:schemeClr val="accent1"/>
              </a:buClr>
              <a:buSzPct val="68000"/>
              <a:buFont typeface="Wingdings 3" pitchFamily="18" charset="2"/>
              <a:buNone/>
              <a:defRPr/>
            </a:pPr>
            <a:endParaRPr lang="sr-Latn-RS" sz="2300" b="1" dirty="0" smtClean="0">
              <a:latin typeface="Calibri Light" pitchFamily="34" charset="0"/>
              <a:cs typeface="Calibri Light" pitchFamily="34" charset="0"/>
            </a:endParaRPr>
          </a:p>
          <a:p>
            <a:pPr algn="just" eaLnBrk="0" fontAlgn="auto" hangingPunct="0">
              <a:spcBef>
                <a:spcPts val="400"/>
              </a:spcBef>
              <a:spcAft>
                <a:spcPts val="0"/>
              </a:spcAft>
              <a:buClr>
                <a:schemeClr val="accent1"/>
              </a:buClr>
              <a:buSzPct val="68000"/>
              <a:buFont typeface="Wingdings 3" pitchFamily="18" charset="2"/>
              <a:buNone/>
              <a:defRPr/>
            </a:pPr>
            <a:r>
              <a:rPr lang="en-US" sz="2400" dirty="0" smtClean="0">
                <a:latin typeface="Calibri Light" pitchFamily="34" charset="0"/>
                <a:cs typeface="Calibri Light" pitchFamily="34" charset="0"/>
              </a:rPr>
              <a:t>The rates indicated are the market rates for the penultimate day of the previous month quoted by the European Central Bank or, depending on availability, provided by the delegations or other appropriate sources close to that date.</a:t>
            </a:r>
            <a:endParaRPr lang="x-none" sz="240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Tendering procedure</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The beneficiary shall apply the tendering procedure for the purchase of </a:t>
            </a:r>
            <a:r>
              <a:rPr lang="en-US" sz="2800" b="1" dirty="0" smtClean="0">
                <a:solidFill>
                  <a:srgbClr val="FF0000"/>
                </a:solidFill>
                <a:latin typeface="Calibri Light" pitchFamily="34" charset="0"/>
                <a:cs typeface="Calibri Light" pitchFamily="34" charset="0"/>
              </a:rPr>
              <a:t>any kind of goods or services </a:t>
            </a:r>
            <a:r>
              <a:rPr lang="en-US" sz="2800" b="1" dirty="0" smtClean="0">
                <a:solidFill>
                  <a:schemeClr val="tx2"/>
                </a:solidFill>
                <a:latin typeface="Calibri Light" pitchFamily="34" charset="0"/>
                <a:cs typeface="Calibri Light" pitchFamily="34" charset="0"/>
              </a:rPr>
              <a:t>whenever</a:t>
            </a:r>
            <a:r>
              <a:rPr lang="en-US" sz="2800" b="1" dirty="0" smtClean="0">
                <a:solidFill>
                  <a:srgbClr val="FF0000"/>
                </a:solidFill>
                <a:latin typeface="Calibri Light" pitchFamily="34" charset="0"/>
                <a:cs typeface="Calibri Light" pitchFamily="34" charset="0"/>
              </a:rPr>
              <a:t> the amount of the purchase/sub-contract is between EUR 25.000 and 134.000 </a:t>
            </a: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Principles of transparency, equal treatment of potential contractors, avoiding conflicts of interests </a:t>
            </a:r>
          </a:p>
          <a:p>
            <a:pPr>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Criterion for selection of offer: </a:t>
            </a:r>
            <a:r>
              <a:rPr lang="en-US" sz="2800" b="1" dirty="0" smtClean="0">
                <a:solidFill>
                  <a:schemeClr val="tx2"/>
                </a:solidFill>
                <a:latin typeface="Calibri Light" pitchFamily="34" charset="0"/>
                <a:cs typeface="Calibri Light" pitchFamily="34" charset="0"/>
              </a:rPr>
              <a:t>best value for money </a:t>
            </a:r>
          </a:p>
          <a:p>
            <a:pPr>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If value of purchase/sub-contract </a:t>
            </a:r>
            <a:r>
              <a:rPr lang="en-US" sz="2800" b="1" dirty="0" smtClean="0">
                <a:latin typeface="Calibri Light" pitchFamily="34" charset="0"/>
                <a:cs typeface="Calibri Light" pitchFamily="34" charset="0"/>
              </a:rPr>
              <a:t>&gt; EUR 134.000: </a:t>
            </a:r>
          </a:p>
          <a:p>
            <a:r>
              <a:rPr lang="en-US" sz="2800" b="1" dirty="0" smtClean="0">
                <a:latin typeface="Calibri Light" pitchFamily="34" charset="0"/>
                <a:cs typeface="Calibri Light" pitchFamily="34" charset="0"/>
              </a:rPr>
              <a:t>national legislation applicable </a:t>
            </a:r>
            <a:endParaRPr lang="sr-Latn-RS" sz="2800" b="1" dirty="0" smtClean="0">
              <a:latin typeface="Calibri Light" pitchFamily="34" charset="0"/>
              <a:cs typeface="Calibri Light" pitchFamily="34" charset="0"/>
            </a:endParaRPr>
          </a:p>
          <a:p>
            <a:r>
              <a:rPr lang="en-US" sz="2800" b="1" dirty="0" smtClean="0">
                <a:solidFill>
                  <a:schemeClr val="tx2"/>
                </a:solidFill>
                <a:latin typeface="Calibri Light" pitchFamily="34" charset="0"/>
                <a:cs typeface="Calibri Light" pitchFamily="34" charset="0"/>
              </a:rPr>
              <a:t>Split purchase/sub-contract into smaller contracts below the threshold to avoid a tendering procedure</a:t>
            </a:r>
            <a:r>
              <a:rPr lang="sr-Latn-RS" sz="2800" b="1" dirty="0" smtClean="0">
                <a:solidFill>
                  <a:schemeClr val="tx2"/>
                </a:solidFill>
                <a:latin typeface="Calibri Light" pitchFamily="34" charset="0"/>
                <a:cs typeface="Calibri Light" pitchFamily="34" charset="0"/>
              </a:rPr>
              <a:t> -&gt; </a:t>
            </a:r>
            <a:r>
              <a:rPr lang="sr-Latn-RS" sz="2800" b="1" dirty="0" smtClean="0">
                <a:solidFill>
                  <a:srgbClr val="FF0000"/>
                </a:solidFill>
                <a:latin typeface="Calibri Light" pitchFamily="34" charset="0"/>
                <a:cs typeface="Calibri Light" pitchFamily="34" charset="0"/>
              </a:rPr>
              <a:t>NO</a:t>
            </a:r>
            <a:r>
              <a:rPr lang="sr-Latn-RS" sz="2800" b="1" dirty="0" smtClean="0">
                <a:solidFill>
                  <a:schemeClr val="tx2"/>
                </a:solidFill>
                <a:latin typeface="Calibri Light" pitchFamily="34" charset="0"/>
                <a:cs typeface="Calibri Light" pitchFamily="34" charset="0"/>
              </a:rPr>
              <a:t> </a:t>
            </a:r>
            <a:endParaRPr lang="en-US" sz="2500" b="1" dirty="0" smtClean="0">
              <a:solidFill>
                <a:schemeClr val="tx2"/>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Equipment</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en-US" sz="2400" b="1" i="1"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Relevant to the objectives of the project foreseen in the application </a:t>
            </a:r>
          </a:p>
          <a:p>
            <a:pPr algn="just"/>
            <a:r>
              <a:rPr lang="en-US" sz="2400" i="1" dirty="0" smtClean="0">
                <a:latin typeface="Calibri Light" pitchFamily="34" charset="0"/>
                <a:cs typeface="Calibri Light" pitchFamily="34" charset="0"/>
              </a:rPr>
              <a:t>Examples: (e-)books and periodicals, fax machines, photocopying machines, computers, software, machines and equipment for teaching purposes etc </a:t>
            </a:r>
          </a:p>
          <a:p>
            <a:pPr algn="just">
              <a:buFont typeface="Wingdings" pitchFamily="2" charset="2"/>
              <a:buChar char="Ø"/>
            </a:pPr>
            <a:r>
              <a:rPr lang="sr-Latn-RS" sz="2400" b="1" i="1"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Total purchase cost (not depreciation) </a:t>
            </a:r>
          </a:p>
          <a:p>
            <a:pPr algn="just">
              <a:buFont typeface="Wingdings" pitchFamily="2" charset="2"/>
              <a:buChar char="Ø"/>
            </a:pPr>
            <a:r>
              <a:rPr lang="en-US" sz="2400" dirty="0" smtClean="0">
                <a:latin typeface="Calibri Light" pitchFamily="34" charset="0"/>
                <a:cs typeface="Calibri Light" pitchFamily="34" charset="0"/>
              </a:rPr>
              <a:t> Exclusively for Partner Country </a:t>
            </a:r>
            <a:r>
              <a:rPr lang="sr-Latn-RS" sz="2400" dirty="0" smtClean="0">
                <a:latin typeface="Calibri Light" pitchFamily="34" charset="0"/>
                <a:cs typeface="Calibri Light" pitchFamily="34" charset="0"/>
              </a:rPr>
              <a:t>HEIs</a:t>
            </a:r>
            <a:r>
              <a:rPr lang="en-US" sz="2400" dirty="0" smtClean="0">
                <a:latin typeface="Calibri Light" pitchFamily="34" charset="0"/>
                <a:cs typeface="Calibri Light" pitchFamily="34" charset="0"/>
              </a:rPr>
              <a:t> </a:t>
            </a:r>
          </a:p>
          <a:p>
            <a:pPr algn="just">
              <a:buFont typeface="Wingdings" pitchFamily="2" charset="2"/>
              <a:buChar char="Ø"/>
            </a:pPr>
            <a:r>
              <a:rPr lang="en-US" sz="2400" dirty="0" smtClean="0">
                <a:latin typeface="Calibri Light" pitchFamily="34" charset="0"/>
                <a:cs typeface="Calibri Light" pitchFamily="34" charset="0"/>
              </a:rPr>
              <a:t> Purchased and installed at the beginning of the project </a:t>
            </a:r>
          </a:p>
          <a:p>
            <a:pPr algn="just">
              <a:buFont typeface="Wingdings" pitchFamily="2" charset="2"/>
              <a:buChar char="Ø"/>
            </a:pPr>
            <a:r>
              <a:rPr lang="en-US" sz="2400"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Recorded in inventory of institution where it is installed</a:t>
            </a:r>
            <a:r>
              <a:rPr lang="en-US" sz="2400" dirty="0" smtClean="0">
                <a:latin typeface="Calibri Light" pitchFamily="34" charset="0"/>
                <a:cs typeface="Calibri Light" pitchFamily="34" charset="0"/>
              </a:rPr>
              <a:t> </a:t>
            </a:r>
          </a:p>
          <a:p>
            <a:pPr algn="just">
              <a:buFont typeface="Wingdings" pitchFamily="2" charset="2"/>
              <a:buChar char="Ø"/>
            </a:pPr>
            <a:r>
              <a:rPr lang="en-US" sz="2400" dirty="0" smtClean="0">
                <a:latin typeface="Calibri Light" pitchFamily="34" charset="0"/>
                <a:cs typeface="Calibri Light" pitchFamily="34" charset="0"/>
              </a:rPr>
              <a:t> </a:t>
            </a:r>
            <a:r>
              <a:rPr lang="en-US" sz="2400" b="1" dirty="0" err="1" smtClean="0">
                <a:latin typeface="Calibri Light" pitchFamily="34" charset="0"/>
                <a:cs typeface="Calibri Light" pitchFamily="34" charset="0"/>
              </a:rPr>
              <a:t>Labelled</a:t>
            </a:r>
            <a:r>
              <a:rPr lang="en-US" sz="2400" b="1" dirty="0" smtClean="0">
                <a:latin typeface="Calibri Light" pitchFamily="34" charset="0"/>
                <a:cs typeface="Calibri Light" pitchFamily="34" charset="0"/>
              </a:rPr>
              <a:t> with E+ stickers </a:t>
            </a:r>
          </a:p>
          <a:p>
            <a:pPr algn="just"/>
            <a:r>
              <a:rPr lang="en-US" sz="2400" dirty="0" smtClean="0">
                <a:solidFill>
                  <a:srgbClr val="FF0000"/>
                </a:solidFill>
                <a:latin typeface="Calibri Light" pitchFamily="34" charset="0"/>
                <a:cs typeface="Calibri Light" pitchFamily="34" charset="0"/>
              </a:rPr>
              <a:t>Not foreseen in the application/budget? </a:t>
            </a:r>
            <a:r>
              <a:rPr lang="sr-Latn-RS" sz="2400" dirty="0" smtClean="0">
                <a:solidFill>
                  <a:srgbClr val="FF0000"/>
                </a:solidFill>
                <a:latin typeface="Calibri Light" pitchFamily="34" charset="0"/>
                <a:cs typeface="Calibri Light" pitchFamily="34" charset="0"/>
              </a:rPr>
              <a:t>-&gt; </a:t>
            </a:r>
            <a:r>
              <a:rPr lang="en-US" sz="2400" b="1" dirty="0" smtClean="0">
                <a:solidFill>
                  <a:srgbClr val="FF0000"/>
                </a:solidFill>
                <a:latin typeface="Calibri Light" pitchFamily="34" charset="0"/>
                <a:cs typeface="Calibri Light" pitchFamily="34" charset="0"/>
              </a:rPr>
              <a:t>Prior written </a:t>
            </a:r>
            <a:r>
              <a:rPr lang="en-US" sz="2400" b="1" dirty="0" err="1" smtClean="0">
                <a:solidFill>
                  <a:srgbClr val="FF0000"/>
                </a:solidFill>
                <a:latin typeface="Calibri Light" pitchFamily="34" charset="0"/>
                <a:cs typeface="Calibri Light" pitchFamily="34" charset="0"/>
              </a:rPr>
              <a:t>authorisation</a:t>
            </a:r>
            <a:r>
              <a:rPr lang="en-US" sz="2400" b="1" dirty="0" smtClean="0">
                <a:solidFill>
                  <a:srgbClr val="FF0000"/>
                </a:solidFill>
                <a:latin typeface="Calibri Light" pitchFamily="34" charset="0"/>
                <a:cs typeface="Calibri Light" pitchFamily="34" charset="0"/>
              </a:rPr>
              <a:t> from Agency</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Equipment – Supporting documents</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43000"/>
            <a:ext cx="8229600" cy="4525963"/>
          </a:xfrm>
          <a:prstGeom prst="rect">
            <a:avLst/>
          </a:prstGeom>
        </p:spPr>
        <p:txBody>
          <a:bodyPr vert="horz" lIns="91440" tIns="45720" rIns="91440" bIns="45720" rtlCol="0">
            <a:noAutofit/>
          </a:bodyPr>
          <a:lstStyle/>
          <a:p>
            <a:pPr algn="just" fontAlgn="auto">
              <a:spcBef>
                <a:spcPts val="0"/>
              </a:spcBef>
              <a:spcAft>
                <a:spcPts val="0"/>
              </a:spcAft>
              <a:buFont typeface="Wingdings" pitchFamily="2" charset="2"/>
              <a:buChar char="Ø"/>
              <a:defRPr/>
            </a:pPr>
            <a:r>
              <a:rPr lang="en-US" sz="2700" b="1" i="1" dirty="0" smtClean="0">
                <a:latin typeface="Calibri Light" pitchFamily="34" charset="0"/>
                <a:cs typeface="Calibri Light" pitchFamily="34" charset="0"/>
              </a:rPr>
              <a:t> </a:t>
            </a:r>
            <a:r>
              <a:rPr lang="en-US" sz="2700" b="1" dirty="0" smtClean="0">
                <a:latin typeface="Calibri Light" pitchFamily="34" charset="0"/>
                <a:cs typeface="Calibri Light" pitchFamily="34" charset="0"/>
              </a:rPr>
              <a:t>Invoice(s)</a:t>
            </a:r>
            <a:r>
              <a:rPr lang="en-US" sz="2700" dirty="0" smtClean="0">
                <a:latin typeface="Calibri Light" pitchFamily="34" charset="0"/>
                <a:cs typeface="Calibri Light" pitchFamily="34" charset="0"/>
              </a:rPr>
              <a:t> for all purchased equipment (please note that order </a:t>
            </a:r>
            <a:r>
              <a:rPr lang="en-US" sz="2700" b="1" dirty="0" smtClean="0">
                <a:latin typeface="Calibri Light" pitchFamily="34" charset="0"/>
                <a:cs typeface="Calibri Light" pitchFamily="34" charset="0"/>
              </a:rPr>
              <a:t>forms, pro-forma invoices</a:t>
            </a:r>
            <a:r>
              <a:rPr lang="en-US" sz="2700" dirty="0" smtClean="0">
                <a:latin typeface="Calibri Light" pitchFamily="34" charset="0"/>
                <a:cs typeface="Calibri Light" pitchFamily="34" charset="0"/>
              </a:rPr>
              <a:t>, quotations or estimates are not considered as proof of expenditure). </a:t>
            </a:r>
            <a:r>
              <a:rPr lang="en-GB" sz="2700" b="1" u="sng" dirty="0" smtClean="0">
                <a:solidFill>
                  <a:srgbClr val="FF0000"/>
                </a:solidFill>
                <a:latin typeface="Calibri Light" pitchFamily="34" charset="0"/>
                <a:cs typeface="Calibri Light" pitchFamily="34" charset="0"/>
              </a:rPr>
              <a:t>Certified copy</a:t>
            </a:r>
            <a:endParaRPr lang="en-US" sz="2700" dirty="0" smtClean="0">
              <a:latin typeface="Calibri Light" pitchFamily="34" charset="0"/>
              <a:cs typeface="Calibri Light" pitchFamily="34" charset="0"/>
            </a:endParaRPr>
          </a:p>
          <a:p>
            <a:pPr algn="just" fontAlgn="auto">
              <a:spcBef>
                <a:spcPts val="0"/>
              </a:spcBef>
              <a:spcAft>
                <a:spcPts val="0"/>
              </a:spcAft>
              <a:buFont typeface="Wingdings" pitchFamily="2" charset="2"/>
              <a:buChar char="Ø"/>
              <a:defRPr/>
            </a:pPr>
            <a:r>
              <a:rPr lang="sr-Latn-RS" sz="2700" b="1" kern="0" dirty="0" smtClean="0">
                <a:latin typeface="Calibri Light" pitchFamily="34" charset="0"/>
                <a:cs typeface="Calibri Light" pitchFamily="34" charset="0"/>
              </a:rPr>
              <a:t> </a:t>
            </a:r>
            <a:r>
              <a:rPr lang="x-none" sz="2700" b="1" kern="0" smtClean="0">
                <a:latin typeface="Calibri Light" pitchFamily="34" charset="0"/>
                <a:cs typeface="Calibri Light" pitchFamily="34" charset="0"/>
              </a:rPr>
              <a:t>VAT exemption statement</a:t>
            </a:r>
            <a:r>
              <a:rPr lang="en-US" sz="2700" b="1" kern="0" dirty="0" smtClean="0">
                <a:latin typeface="Calibri Light" pitchFamily="34" charset="0"/>
                <a:cs typeface="Calibri Light" pitchFamily="34" charset="0"/>
              </a:rPr>
              <a:t> </a:t>
            </a:r>
            <a:r>
              <a:rPr lang="en-GB" sz="2700" b="1" u="sng" dirty="0" smtClean="0">
                <a:solidFill>
                  <a:srgbClr val="FF0000"/>
                </a:solidFill>
                <a:latin typeface="Calibri Light" pitchFamily="34" charset="0"/>
                <a:cs typeface="Calibri Light" pitchFamily="34" charset="0"/>
              </a:rPr>
              <a:t>Certified copy</a:t>
            </a:r>
            <a:endParaRPr lang="en-US" sz="2700" kern="0" dirty="0" smtClean="0">
              <a:latin typeface="Calibri Light" pitchFamily="34" charset="0"/>
              <a:cs typeface="Calibri Light" pitchFamily="34" charset="0"/>
            </a:endParaRPr>
          </a:p>
          <a:p>
            <a:pPr algn="just" fontAlgn="auto">
              <a:spcBef>
                <a:spcPts val="0"/>
              </a:spcBef>
              <a:spcAft>
                <a:spcPts val="0"/>
              </a:spcAft>
              <a:buFont typeface="Wingdings" pitchFamily="2" charset="2"/>
              <a:buChar char="Ø"/>
              <a:defRPr/>
            </a:pPr>
            <a:r>
              <a:rPr lang="sr-Latn-RS" sz="2700" dirty="0" smtClean="0">
                <a:latin typeface="Calibri Light" pitchFamily="34" charset="0"/>
                <a:cs typeface="Calibri Light" pitchFamily="34" charset="0"/>
              </a:rPr>
              <a:t> </a:t>
            </a:r>
            <a:r>
              <a:rPr lang="x-none" sz="2700" smtClean="0">
                <a:latin typeface="Calibri Light" pitchFamily="34" charset="0"/>
                <a:cs typeface="Calibri Light" pitchFamily="34" charset="0"/>
              </a:rPr>
              <a:t>Documentation on the </a:t>
            </a:r>
            <a:r>
              <a:rPr lang="x-none" sz="2700" b="1" smtClean="0">
                <a:latin typeface="Calibri Light" pitchFamily="34" charset="0"/>
                <a:cs typeface="Calibri Light" pitchFamily="34" charset="0"/>
              </a:rPr>
              <a:t>tendering procedure </a:t>
            </a:r>
            <a:r>
              <a:rPr lang="x-none" sz="2700" smtClean="0">
                <a:latin typeface="Calibri Light" pitchFamily="34" charset="0"/>
                <a:cs typeface="Calibri Light" pitchFamily="34" charset="0"/>
              </a:rPr>
              <a:t>and three quotations (for more than 25000 Euros)</a:t>
            </a:r>
            <a:r>
              <a:rPr lang="en-US" sz="2700" dirty="0" smtClean="0">
                <a:latin typeface="Calibri Light" pitchFamily="34" charset="0"/>
                <a:cs typeface="Calibri Light" pitchFamily="34" charset="0"/>
              </a:rPr>
              <a:t> </a:t>
            </a:r>
            <a:r>
              <a:rPr lang="en-GB" sz="2700" b="1" u="sng" dirty="0" smtClean="0">
                <a:solidFill>
                  <a:srgbClr val="FF0000"/>
                </a:solidFill>
                <a:latin typeface="Calibri Light" pitchFamily="34" charset="0"/>
                <a:cs typeface="Calibri Light" pitchFamily="34" charset="0"/>
              </a:rPr>
              <a:t>Certified copy</a:t>
            </a:r>
            <a:endParaRPr lang="en-US" sz="2700" dirty="0" smtClean="0">
              <a:latin typeface="Calibri Light" pitchFamily="34" charset="0"/>
              <a:cs typeface="Calibri Light" pitchFamily="34" charset="0"/>
            </a:endParaRPr>
          </a:p>
          <a:p>
            <a:pPr algn="just" fontAlgn="auto">
              <a:spcBef>
                <a:spcPts val="0"/>
              </a:spcBef>
              <a:spcAft>
                <a:spcPts val="0"/>
              </a:spcAft>
              <a:buFont typeface="Wingdings" pitchFamily="2" charset="2"/>
              <a:buChar char="Ø"/>
              <a:defRPr/>
            </a:pPr>
            <a:r>
              <a:rPr lang="sr-Latn-RS" sz="2700" dirty="0" smtClean="0">
                <a:latin typeface="Calibri Light" pitchFamily="34" charset="0"/>
                <a:cs typeface="Calibri Light" pitchFamily="34" charset="0"/>
              </a:rPr>
              <a:t> </a:t>
            </a:r>
            <a:r>
              <a:rPr lang="x-none" sz="2700" b="1" smtClean="0">
                <a:latin typeface="Calibri Light" pitchFamily="34" charset="0"/>
                <a:cs typeface="Calibri Light" pitchFamily="34" charset="0"/>
              </a:rPr>
              <a:t>Proof of payment </a:t>
            </a:r>
            <a:r>
              <a:rPr lang="x-none" sz="2700" smtClean="0">
                <a:latin typeface="Calibri Light" pitchFamily="34" charset="0"/>
                <a:cs typeface="Calibri Light" pitchFamily="34" charset="0"/>
              </a:rPr>
              <a:t>(bank statement)</a:t>
            </a:r>
            <a:r>
              <a:rPr lang="en-US" sz="2700" dirty="0" smtClean="0">
                <a:latin typeface="Calibri Light" pitchFamily="34" charset="0"/>
                <a:cs typeface="Calibri Light" pitchFamily="34" charset="0"/>
              </a:rPr>
              <a:t> </a:t>
            </a:r>
            <a:r>
              <a:rPr lang="en-GB" sz="2700" b="1" u="sng" dirty="0" smtClean="0">
                <a:solidFill>
                  <a:srgbClr val="FF0000"/>
                </a:solidFill>
                <a:latin typeface="Calibri Light" pitchFamily="34" charset="0"/>
                <a:cs typeface="Calibri Light" pitchFamily="34" charset="0"/>
              </a:rPr>
              <a:t>Certified copy</a:t>
            </a:r>
            <a:endParaRPr lang="sr-Latn-RS" sz="2700" b="1" u="sng" dirty="0" smtClean="0">
              <a:solidFill>
                <a:srgbClr val="FF0000"/>
              </a:solidFill>
              <a:latin typeface="Calibri Light" pitchFamily="34" charset="0"/>
              <a:cs typeface="Calibri Light" pitchFamily="34" charset="0"/>
            </a:endParaRPr>
          </a:p>
          <a:p>
            <a:pPr algn="just">
              <a:buFont typeface="Wingdings" pitchFamily="2" charset="2"/>
              <a:buChar char="Ø"/>
            </a:pPr>
            <a:r>
              <a:rPr lang="sr-Latn-RS" sz="2700" dirty="0" smtClean="0">
                <a:latin typeface="Calibri Light" pitchFamily="34" charset="0"/>
                <a:cs typeface="Calibri Light" pitchFamily="34" charset="0"/>
              </a:rPr>
              <a:t> </a:t>
            </a:r>
            <a:r>
              <a:rPr lang="en-US" sz="2700" dirty="0" smtClean="0">
                <a:latin typeface="Calibri Light" pitchFamily="34" charset="0"/>
                <a:cs typeface="Calibri Light" pitchFamily="34" charset="0"/>
              </a:rPr>
              <a:t>Proof that equipment is recorded in inventory of the institution</a:t>
            </a:r>
            <a:r>
              <a:rPr lang="sr-Latn-RS" sz="2700" dirty="0" smtClean="0">
                <a:latin typeface="Calibri Light" pitchFamily="34" charset="0"/>
                <a:cs typeface="Calibri Light" pitchFamily="34" charset="0"/>
              </a:rPr>
              <a:t> + analytical cards</a:t>
            </a:r>
            <a:r>
              <a:rPr lang="en-US" sz="2700" dirty="0" smtClean="0">
                <a:latin typeface="Calibri Light" pitchFamily="34" charset="0"/>
                <a:cs typeface="Calibri Light" pitchFamily="34" charset="0"/>
              </a:rPr>
              <a:t> </a:t>
            </a:r>
            <a:r>
              <a:rPr lang="en-GB" sz="2700" b="1" u="sng" dirty="0" smtClean="0">
                <a:solidFill>
                  <a:srgbClr val="FF0000"/>
                </a:solidFill>
                <a:latin typeface="Calibri Light" pitchFamily="34" charset="0"/>
                <a:cs typeface="Calibri Light" pitchFamily="34" charset="0"/>
              </a:rPr>
              <a:t>Certified copy</a:t>
            </a:r>
            <a:endParaRPr lang="sr-Latn-RS" sz="2700" b="1" u="sng" dirty="0" smtClean="0">
              <a:solidFill>
                <a:srgbClr val="FF0000"/>
              </a:solidFill>
              <a:latin typeface="Calibri Light" pitchFamily="34" charset="0"/>
              <a:cs typeface="Calibri Light" pitchFamily="34" charset="0"/>
            </a:endParaRPr>
          </a:p>
          <a:p>
            <a:pPr algn="just">
              <a:buFont typeface="Wingdings" pitchFamily="2" charset="2"/>
              <a:buChar char="Ø"/>
            </a:pPr>
            <a:r>
              <a:rPr lang="sr-Latn-RS" sz="2700" dirty="0" smtClean="0"/>
              <a:t> </a:t>
            </a:r>
            <a:r>
              <a:rPr lang="sr-Latn-RS" sz="2700" dirty="0" smtClean="0">
                <a:latin typeface="Calibri Light" pitchFamily="34" charset="0"/>
                <a:cs typeface="Calibri Light" pitchFamily="34" charset="0"/>
              </a:rPr>
              <a:t>C</a:t>
            </a:r>
            <a:r>
              <a:rPr lang="en-US" sz="2700" dirty="0" err="1" smtClean="0">
                <a:latin typeface="Calibri Light" pitchFamily="34" charset="0"/>
                <a:cs typeface="Calibri Light" pitchFamily="34" charset="0"/>
              </a:rPr>
              <a:t>ontract</a:t>
            </a:r>
            <a:r>
              <a:rPr lang="en-US" sz="2700" dirty="0" smtClean="0">
                <a:latin typeface="Calibri Light" pitchFamily="34" charset="0"/>
                <a:cs typeface="Calibri Light" pitchFamily="34" charset="0"/>
              </a:rPr>
              <a:t> with chosen supplier</a:t>
            </a:r>
            <a:r>
              <a:rPr lang="sr-Latn-RS" sz="2700" dirty="0" smtClean="0">
                <a:latin typeface="Calibri Light" pitchFamily="34" charset="0"/>
                <a:cs typeface="Calibri Light" pitchFamily="34" charset="0"/>
              </a:rPr>
              <a:t> </a:t>
            </a:r>
            <a:r>
              <a:rPr lang="en-GB" sz="2700" b="1" u="sng" dirty="0" smtClean="0">
                <a:solidFill>
                  <a:srgbClr val="FF0000"/>
                </a:solidFill>
                <a:latin typeface="Calibri Light" pitchFamily="34" charset="0"/>
                <a:cs typeface="Calibri Light" pitchFamily="34" charset="0"/>
              </a:rPr>
              <a:t>Certified copy</a:t>
            </a:r>
            <a:endParaRPr lang="sr-Latn-RS" sz="2700" b="1" u="sng" dirty="0" smtClean="0">
              <a:solidFill>
                <a:srgbClr val="FF0000"/>
              </a:solidFill>
              <a:latin typeface="Calibri Light" pitchFamily="34" charset="0"/>
              <a:cs typeface="Calibri Light" pitchFamily="34" charset="0"/>
            </a:endParaRPr>
          </a:p>
          <a:p>
            <a:pPr algn="just">
              <a:buFont typeface="Wingdings" pitchFamily="2" charset="2"/>
              <a:buChar char="Ø"/>
            </a:pPr>
            <a:r>
              <a:rPr lang="sr-Latn-RS" sz="2700" dirty="0" smtClean="0">
                <a:latin typeface="Calibri Light" pitchFamily="34" charset="0"/>
                <a:cs typeface="Calibri Light" pitchFamily="34" charset="0"/>
              </a:rPr>
              <a:t> Photos</a:t>
            </a:r>
          </a:p>
          <a:p>
            <a:pPr>
              <a:buFont typeface="Wingdings" pitchFamily="2" charset="2"/>
              <a:buChar char="Ø"/>
            </a:pPr>
            <a:r>
              <a:rPr lang="sr-Latn-RS" sz="2700" dirty="0" smtClean="0">
                <a:latin typeface="Calibri Light" pitchFamily="34" charset="0"/>
                <a:cs typeface="Calibri Light" pitchFamily="34" charset="0"/>
              </a:rPr>
              <a:t> </a:t>
            </a:r>
            <a:r>
              <a:rPr lang="en-US" sz="2700" dirty="0" smtClean="0">
                <a:latin typeface="Calibri Light" pitchFamily="34" charset="0"/>
                <a:cs typeface="Calibri Light" pitchFamily="34" charset="0"/>
              </a:rPr>
              <a:t>Any prior </a:t>
            </a:r>
            <a:r>
              <a:rPr lang="en-US" sz="2700" dirty="0" err="1" smtClean="0">
                <a:latin typeface="Calibri Light" pitchFamily="34" charset="0"/>
                <a:cs typeface="Calibri Light" pitchFamily="34" charset="0"/>
              </a:rPr>
              <a:t>authorisation</a:t>
            </a:r>
            <a:r>
              <a:rPr lang="en-US" sz="2700" dirty="0" smtClean="0">
                <a:latin typeface="Calibri Light" pitchFamily="34" charset="0"/>
                <a:cs typeface="Calibri Light" pitchFamily="34" charset="0"/>
              </a:rPr>
              <a:t> from the Agency </a:t>
            </a:r>
          </a:p>
          <a:p>
            <a:pPr algn="just">
              <a:buFont typeface="Wingdings" pitchFamily="2" charset="2"/>
              <a:buChar char="Ø"/>
            </a:pPr>
            <a:endParaRPr lang="en-US" sz="2800" dirty="0" smtClean="0">
              <a:latin typeface="Calibri Light" pitchFamily="34" charset="0"/>
              <a:cs typeface="Calibri Light" pitchFamily="34" charset="0"/>
            </a:endParaRPr>
          </a:p>
          <a:p>
            <a:pPr algn="just" fontAlgn="auto">
              <a:spcBef>
                <a:spcPts val="0"/>
              </a:spcBef>
              <a:spcAft>
                <a:spcPts val="0"/>
              </a:spcAft>
              <a:buFont typeface="Wingdings" pitchFamily="2" charset="2"/>
              <a:buChar char="Ø"/>
              <a:defRPr/>
            </a:pPr>
            <a:endParaRPr lang="en-US" sz="2800"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Subcontracting</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Implementation of specific tasks, by third party, to which a contract is awarded by one/several beneficiaries </a:t>
            </a:r>
          </a:p>
          <a:p>
            <a:pPr algn="just">
              <a:buFont typeface="Wingdings" pitchFamily="2" charset="2"/>
              <a:buChar char="Ø"/>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Examples (provided that it cannot be carried out by beneficiaries' staff):</a:t>
            </a:r>
            <a:r>
              <a:rPr lang="en-US" sz="2400" i="1" dirty="0" smtClean="0">
                <a:latin typeface="Calibri Light" pitchFamily="34" charset="0"/>
                <a:cs typeface="Calibri Light" pitchFamily="34" charset="0"/>
              </a:rPr>
              <a:t>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Evaluation activities/auditing (Audit Certificate on Financial Statement)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IT courses, Language courses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Printing, publishing and dissemination activities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Translation services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Web design and maintenance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Logistic support for the </a:t>
            </a:r>
            <a:r>
              <a:rPr lang="en-US" sz="2400" dirty="0" err="1" smtClean="0">
                <a:latin typeface="Calibri Light" pitchFamily="34" charset="0"/>
                <a:cs typeface="Calibri Light" pitchFamily="34" charset="0"/>
              </a:rPr>
              <a:t>organisation</a:t>
            </a:r>
            <a:r>
              <a:rPr lang="en-US" sz="2400" dirty="0" smtClean="0">
                <a:latin typeface="Calibri Light" pitchFamily="34" charset="0"/>
                <a:cs typeface="Calibri Light" pitchFamily="34" charset="0"/>
              </a:rPr>
              <a:t> of events </a:t>
            </a:r>
          </a:p>
          <a:p>
            <a:pPr algn="just"/>
            <a:endParaRPr lang="en-US" sz="1000" dirty="0" smtClean="0">
              <a:latin typeface="Calibri Light" pitchFamily="34" charset="0"/>
              <a:cs typeface="Calibri Light" pitchFamily="34" charset="0"/>
            </a:endParaRPr>
          </a:p>
          <a:p>
            <a:pPr algn="just">
              <a:buFont typeface="Wingdings" pitchFamily="2" charset="2"/>
              <a:buChar char="Ø"/>
            </a:pPr>
            <a:r>
              <a:rPr lang="sr-Latn-RS" sz="2400" i="1" dirty="0" smtClean="0">
                <a:latin typeface="Calibri Light" pitchFamily="34" charset="0"/>
                <a:cs typeface="Calibri Light" pitchFamily="34" charset="0"/>
              </a:rPr>
              <a:t> </a:t>
            </a:r>
            <a:r>
              <a:rPr lang="en-US" sz="2400" dirty="0" smtClean="0">
                <a:solidFill>
                  <a:srgbClr val="FF0000"/>
                </a:solidFill>
                <a:latin typeface="Calibri Light" pitchFamily="34" charset="0"/>
                <a:cs typeface="Calibri Light" pitchFamily="34" charset="0"/>
              </a:rPr>
              <a:t>Not foreseen in the application/budget? </a:t>
            </a:r>
            <a:r>
              <a:rPr lang="sr-Latn-RS" sz="2400" dirty="0" smtClean="0">
                <a:solidFill>
                  <a:srgbClr val="FF0000"/>
                </a:solidFill>
                <a:latin typeface="Calibri Light" pitchFamily="34" charset="0"/>
                <a:cs typeface="Calibri Light" pitchFamily="34" charset="0"/>
              </a:rPr>
              <a:t>-&gt; </a:t>
            </a:r>
            <a:r>
              <a:rPr lang="en-US" sz="2400" b="1" dirty="0" smtClean="0">
                <a:solidFill>
                  <a:srgbClr val="FF0000"/>
                </a:solidFill>
                <a:latin typeface="Calibri Light" pitchFamily="34" charset="0"/>
                <a:cs typeface="Calibri Light" pitchFamily="34" charset="0"/>
              </a:rPr>
              <a:t>Prior written </a:t>
            </a:r>
            <a:r>
              <a:rPr lang="en-US" sz="2400" b="1" dirty="0" err="1" smtClean="0">
                <a:solidFill>
                  <a:srgbClr val="FF0000"/>
                </a:solidFill>
                <a:latin typeface="Calibri Light" pitchFamily="34" charset="0"/>
                <a:cs typeface="Calibri Light" pitchFamily="34" charset="0"/>
              </a:rPr>
              <a:t>authorisation</a:t>
            </a:r>
            <a:r>
              <a:rPr lang="en-US" sz="2400" b="1" dirty="0" smtClean="0">
                <a:solidFill>
                  <a:srgbClr val="FF0000"/>
                </a:solidFill>
                <a:latin typeface="Calibri Light" pitchFamily="34" charset="0"/>
                <a:cs typeface="Calibri Light" pitchFamily="34" charset="0"/>
              </a:rPr>
              <a:t> from Agency</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229600" cy="838200"/>
          </a:xfrm>
        </p:spPr>
        <p:txBody>
          <a:bodyPr>
            <a:noAutofit/>
          </a:bodyPr>
          <a:lstStyle/>
          <a:p>
            <a:r>
              <a:rPr lang="sr-Latn-RS" sz="4000" b="1" dirty="0" smtClean="0">
                <a:solidFill>
                  <a:schemeClr val="tx2">
                    <a:lumMod val="60000"/>
                    <a:lumOff val="40000"/>
                  </a:schemeClr>
                </a:solidFill>
                <a:latin typeface="Calibri Light" pitchFamily="34" charset="0"/>
                <a:cs typeface="Calibri Light" pitchFamily="34" charset="0"/>
              </a:rPr>
              <a:t>Key players</a:t>
            </a:r>
            <a:endParaRPr lang="en-US" sz="40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sr-Latn-RS" sz="2600" b="0" i="0" u="none" strike="noStrike" kern="1200" cap="none" spc="0" normalizeH="0" baseline="0" noProof="0" dirty="0" smtClean="0">
                <a:ln>
                  <a:noFill/>
                </a:ln>
                <a:solidFill>
                  <a:schemeClr val="tx1"/>
                </a:solidFill>
                <a:effectLst/>
                <a:uLnTx/>
                <a:uFillTx/>
                <a:latin typeface="Calibri Light" pitchFamily="34" charset="0"/>
                <a:cs typeface="Calibri Light" pitchFamily="34" charset="0"/>
              </a:rPr>
              <a:t>Consortium:</a:t>
            </a:r>
            <a:r>
              <a:rPr kumimoji="0" lang="en-US" sz="2600" b="0" i="0" u="none" strike="noStrike" kern="1200" cap="none" spc="0" normalizeH="0" baseline="0" noProof="0" dirty="0" smtClean="0">
                <a:ln>
                  <a:noFill/>
                </a:ln>
                <a:solidFill>
                  <a:schemeClr val="tx1"/>
                </a:solidFill>
                <a:effectLst/>
                <a:uLnTx/>
                <a:uFillTx/>
                <a:latin typeface="Calibri Light" pitchFamily="34" charset="0"/>
                <a:cs typeface="Calibri Light" pitchFamily="34" charset="0"/>
              </a:rPr>
              <a:t> </a:t>
            </a:r>
            <a:endParaRPr kumimoji="0" lang="sr-Latn-RS" sz="2600" b="0" i="0" u="none" strike="noStrike" kern="1200" cap="none" spc="0" normalizeH="0" baseline="0" noProof="0" dirty="0" smtClean="0">
              <a:ln>
                <a:noFill/>
              </a:ln>
              <a:solidFill>
                <a:schemeClr val="tx1"/>
              </a:solidFill>
              <a:effectLst/>
              <a:uLnTx/>
              <a:uFillTx/>
              <a:latin typeface="Calibri Light" pitchFamily="34" charset="0"/>
              <a:cs typeface="Calibri Light" pitchFamily="34" charset="0"/>
            </a:endParaRPr>
          </a:p>
          <a:p>
            <a:pPr lvl="1">
              <a:buFont typeface="Wingdings" pitchFamily="2" charset="2"/>
              <a:buChar char="§"/>
            </a:pPr>
            <a:r>
              <a:rPr lang="nl-BE" sz="2000" dirty="0" smtClean="0">
                <a:latin typeface="Calibri Light" pitchFamily="34" charset="0"/>
                <a:cs typeface="Calibri Light" pitchFamily="34" charset="0"/>
              </a:rPr>
              <a:t> 1 contractor</a:t>
            </a:r>
            <a:r>
              <a:rPr lang="sr-Latn-RS" sz="2000" dirty="0" smtClean="0">
                <a:latin typeface="Calibri Light" pitchFamily="34" charset="0"/>
                <a:cs typeface="Calibri Light" pitchFamily="34" charset="0"/>
              </a:rPr>
              <a:t> – P1 - University of Nis (UNI)</a:t>
            </a:r>
            <a:endParaRPr lang="nl-BE" sz="2000" dirty="0" smtClean="0">
              <a:latin typeface="Calibri Light" pitchFamily="34" charset="0"/>
              <a:cs typeface="Calibri Light" pitchFamily="34" charset="0"/>
            </a:endParaRPr>
          </a:p>
          <a:p>
            <a:pPr lvl="1">
              <a:buFont typeface="Wingdings" pitchFamily="2" charset="2"/>
              <a:buChar char="§"/>
            </a:pPr>
            <a:r>
              <a:rPr lang="nl-BE" sz="2000" dirty="0" smtClean="0">
                <a:latin typeface="Calibri Light" pitchFamily="34" charset="0"/>
                <a:cs typeface="Calibri Light" pitchFamily="34" charset="0"/>
              </a:rPr>
              <a:t> 1</a:t>
            </a:r>
            <a:r>
              <a:rPr lang="sr-Latn-RS" sz="2000" dirty="0" smtClean="0">
                <a:latin typeface="Calibri Light" pitchFamily="34" charset="0"/>
                <a:cs typeface="Calibri Light" pitchFamily="34" charset="0"/>
              </a:rPr>
              <a:t>3</a:t>
            </a:r>
            <a:r>
              <a:rPr lang="nl-BE" sz="2000" dirty="0" smtClean="0">
                <a:latin typeface="Calibri Light" pitchFamily="34" charset="0"/>
                <a:cs typeface="Calibri Light" pitchFamily="34" charset="0"/>
              </a:rPr>
              <a:t> partners</a:t>
            </a:r>
            <a:endParaRPr lang="sr-Latn-RS" sz="2000" dirty="0" smtClean="0">
              <a:latin typeface="Calibri Light" pitchFamily="34" charset="0"/>
              <a:cs typeface="Calibri Light" pitchFamily="34" charset="0"/>
            </a:endParaRPr>
          </a:p>
          <a:p>
            <a:pPr lvl="1"/>
            <a:r>
              <a:rPr lang="sr-Latn-RS" sz="2000" dirty="0" smtClean="0">
                <a:latin typeface="Calibri Light" pitchFamily="34" charset="0"/>
                <a:cs typeface="Calibri Light" pitchFamily="34" charset="0"/>
              </a:rPr>
              <a:t>         </a:t>
            </a:r>
            <a:r>
              <a:rPr lang="sr-Latn-RS" sz="2000" b="1" dirty="0" smtClean="0">
                <a:latin typeface="Calibri Light" pitchFamily="34" charset="0"/>
                <a:cs typeface="Calibri Light" pitchFamily="34" charset="0"/>
              </a:rPr>
              <a:t>EU</a:t>
            </a:r>
          </a:p>
          <a:p>
            <a:pPr lvl="2">
              <a:buFont typeface="Wingdings" pitchFamily="2" charset="2"/>
              <a:buChar char="v"/>
            </a:pPr>
            <a:r>
              <a:rPr lang="nl-BE" sz="2000" dirty="0" smtClean="0">
                <a:latin typeface="Calibri Light" pitchFamily="34" charset="0"/>
                <a:cs typeface="Calibri Light" pitchFamily="34" charset="0"/>
              </a:rPr>
              <a:t> </a:t>
            </a:r>
            <a:r>
              <a:rPr lang="sr-Latn-RS" sz="2000" dirty="0" smtClean="0">
                <a:latin typeface="Calibri Light" pitchFamily="34" charset="0"/>
                <a:cs typeface="Calibri Light" pitchFamily="34" charset="0"/>
              </a:rPr>
              <a:t>P2 - </a:t>
            </a:r>
            <a:r>
              <a:rPr lang="bs-Latn-BA" sz="2000" dirty="0" smtClean="0">
                <a:latin typeface="Calibri Light" pitchFamily="34" charset="0"/>
                <a:cs typeface="Calibri Light" pitchFamily="34" charset="0"/>
              </a:rPr>
              <a:t>University of Natural Resources and Life Sciences, Vienna (BOKU)</a:t>
            </a:r>
          </a:p>
          <a:p>
            <a:pPr lvl="2">
              <a:buFont typeface="Wingdings" pitchFamily="2" charset="2"/>
              <a:buChar char="v"/>
            </a:pPr>
            <a:r>
              <a:rPr lang="bs-Latn-BA" sz="2000" dirty="0" smtClean="0">
                <a:latin typeface="Calibri Light" pitchFamily="34" charset="0"/>
                <a:cs typeface="Calibri Light" pitchFamily="34" charset="0"/>
              </a:rPr>
              <a:t> P3 - Norwegian University of Life Sciences (NMBU)</a:t>
            </a:r>
          </a:p>
          <a:p>
            <a:pPr lvl="2">
              <a:buFont typeface="Wingdings" pitchFamily="2" charset="2"/>
              <a:buChar char="v"/>
            </a:pPr>
            <a:r>
              <a:rPr lang="bs-Latn-BA" sz="2000" dirty="0" smtClean="0">
                <a:latin typeface="Calibri Light" pitchFamily="34" charset="0"/>
                <a:cs typeface="Calibri Light" pitchFamily="34" charset="0"/>
              </a:rPr>
              <a:t> P4 - Aristotle University of Thessaloniki (AUTh)</a:t>
            </a:r>
          </a:p>
          <a:p>
            <a:pPr lvl="2">
              <a:buFont typeface="Wingdings" pitchFamily="2" charset="2"/>
              <a:buChar char="v"/>
            </a:pPr>
            <a:r>
              <a:rPr lang="bs-Latn-BA" sz="2000" dirty="0" smtClean="0">
                <a:latin typeface="Calibri Light" pitchFamily="34" charset="0"/>
                <a:cs typeface="Calibri Light" pitchFamily="34" charset="0"/>
              </a:rPr>
              <a:t> P5 - University of Architecture, Civil Engineering and Geodesy (UACEG)</a:t>
            </a:r>
          </a:p>
          <a:p>
            <a:pPr lvl="2">
              <a:buFont typeface="Wingdings" pitchFamily="2" charset="2"/>
              <a:buChar char="v"/>
            </a:pPr>
            <a:r>
              <a:rPr lang="bs-Latn-BA" sz="2000" dirty="0" smtClean="0">
                <a:latin typeface="Calibri Light" pitchFamily="34" charset="0"/>
                <a:cs typeface="Calibri Light" pitchFamily="34" charset="0"/>
              </a:rPr>
              <a:t> P6 - University of Rijeka (UNIRIFCE)</a:t>
            </a:r>
          </a:p>
          <a:p>
            <a:pPr lvl="2">
              <a:buFont typeface="Wingdings" pitchFamily="2" charset="2"/>
              <a:buChar char="v"/>
            </a:pPr>
            <a:r>
              <a:rPr lang="bs-Latn-BA" sz="2000" dirty="0" smtClean="0">
                <a:latin typeface="Calibri Light" pitchFamily="34" charset="0"/>
                <a:cs typeface="Calibri Light" pitchFamily="34" charset="0"/>
              </a:rPr>
              <a:t> P7 - Universidade de Lisboa (UL)</a:t>
            </a:r>
          </a:p>
          <a:p>
            <a:pPr lvl="2">
              <a:buFont typeface="Wingdings" pitchFamily="2" charset="2"/>
              <a:buChar char="v"/>
            </a:pPr>
            <a:endParaRPr lang="nl-BE" sz="20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Subcontracting – Supporting documents</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Invoices, subcontracts and proof of payment</a:t>
            </a:r>
            <a:r>
              <a:rPr lang="sr-Latn-RS" sz="2800" dirty="0" smtClean="0">
                <a:latin typeface="Calibri Light" pitchFamily="34" charset="0"/>
                <a:cs typeface="Calibri Light" pitchFamily="34" charset="0"/>
              </a:rPr>
              <a:t> (bank statement) </a:t>
            </a:r>
            <a:r>
              <a:rPr lang="en-GB" sz="2800" b="1" u="sng" dirty="0" smtClean="0">
                <a:solidFill>
                  <a:srgbClr val="FF0000"/>
                </a:solidFill>
                <a:latin typeface="Calibri Light" pitchFamily="34" charset="0"/>
                <a:cs typeface="Calibri Light" pitchFamily="34" charset="0"/>
              </a:rPr>
              <a:t>Certified copy</a:t>
            </a:r>
            <a:endParaRPr lang="sr-Latn-RS" sz="2800" dirty="0" smtClean="0">
              <a:latin typeface="Calibri Light" pitchFamily="34" charset="0"/>
              <a:cs typeface="Calibri Light" pitchFamily="34" charset="0"/>
            </a:endParaRPr>
          </a:p>
          <a:p>
            <a:r>
              <a:rPr lang="sr-Latn-RS" sz="2800" dirty="0" smtClean="0">
                <a:latin typeface="Calibri Light" pitchFamily="34" charset="0"/>
                <a:cs typeface="Calibri Light" pitchFamily="34" charset="0"/>
              </a:rPr>
              <a:t> </a:t>
            </a:r>
            <a:endParaRPr lang="en-US" sz="2800" dirty="0" smtClean="0"/>
          </a:p>
          <a:p>
            <a:pPr algn="just">
              <a:buFont typeface="Wingdings" pitchFamily="2" charset="2"/>
              <a:buChar char="Ø"/>
            </a:pPr>
            <a:r>
              <a:rPr lang="en-US" sz="2800" dirty="0" smtClean="0">
                <a:latin typeface="Calibri Light" pitchFamily="34" charset="0"/>
                <a:cs typeface="Calibri Light" pitchFamily="34" charset="0"/>
              </a:rPr>
              <a:t>&gt; EUR 25.000 &lt; EUR 134.000: tendering procedure and three quotations from different suppliers </a:t>
            </a:r>
          </a:p>
          <a:p>
            <a:endParaRPr lang="en-US" sz="2800" dirty="0" smtClean="0"/>
          </a:p>
          <a:p>
            <a:pPr>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Tangible outputs/products </a:t>
            </a:r>
            <a:r>
              <a:rPr lang="sr-Latn-RS" sz="2800" dirty="0" smtClean="0">
                <a:latin typeface="Calibri Light" pitchFamily="34" charset="0"/>
                <a:cs typeface="Calibri Light" pitchFamily="34" charset="0"/>
              </a:rPr>
              <a:t>(2 pieces)</a:t>
            </a:r>
          </a:p>
          <a:p>
            <a:endParaRPr lang="en-US" sz="2800" dirty="0" smtClean="0"/>
          </a:p>
          <a:p>
            <a:pPr>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Any prior </a:t>
            </a:r>
            <a:r>
              <a:rPr lang="en-US" sz="2800" dirty="0" err="1" smtClean="0">
                <a:latin typeface="Calibri Light" pitchFamily="34" charset="0"/>
                <a:cs typeface="Calibri Light" pitchFamily="34" charset="0"/>
              </a:rPr>
              <a:t>authorisation</a:t>
            </a:r>
            <a:r>
              <a:rPr lang="en-US" sz="2800" dirty="0" smtClean="0">
                <a:latin typeface="Calibri Light" pitchFamily="34" charset="0"/>
                <a:cs typeface="Calibri Light" pitchFamily="34" charset="0"/>
              </a:rPr>
              <a:t> from the Agency </a:t>
            </a:r>
            <a:endParaRPr lang="sr-Latn-RS" sz="2800" dirty="0" smtClean="0">
              <a:latin typeface="Calibri Light" pitchFamily="34" charset="0"/>
              <a:cs typeface="Calibri Light" pitchFamily="34" charset="0"/>
            </a:endParaRPr>
          </a:p>
          <a:p>
            <a:pPr>
              <a:buFont typeface="Wingdings" pitchFamily="2" charset="2"/>
              <a:buChar char="Ø"/>
            </a:pPr>
            <a:endParaRPr lang="sr-Latn-RS" sz="2800" dirty="0" smtClean="0">
              <a:latin typeface="Calibri Light" pitchFamily="34" charset="0"/>
              <a:cs typeface="Calibri Light" pitchFamily="34" charset="0"/>
            </a:endParaRPr>
          </a:p>
          <a:p>
            <a:pPr>
              <a:buFont typeface="Wingdings" pitchFamily="2" charset="2"/>
              <a:buChar char="Ø"/>
            </a:pPr>
            <a:r>
              <a:rPr lang="sr-Latn-RS" sz="2800" dirty="0" smtClean="0">
                <a:latin typeface="Calibri Light" pitchFamily="34" charset="0"/>
                <a:cs typeface="Calibri Light" pitchFamily="34" charset="0"/>
              </a:rPr>
              <a:t> Photos</a:t>
            </a:r>
            <a:endParaRPr lang="en-US" sz="2800" dirty="0" smtClean="0">
              <a:latin typeface="Calibri Light" pitchFamily="34" charset="0"/>
              <a:cs typeface="Calibri Light" pitchFamily="34" charset="0"/>
            </a:endParaRPr>
          </a:p>
          <a:p>
            <a:pPr>
              <a:buFont typeface="Wingdings" pitchFamily="2" charset="2"/>
              <a:buChar char="Ø"/>
            </a:pPr>
            <a:endParaRPr lang="en-US" sz="2800" dirty="0" smtClean="0">
              <a:latin typeface="Calibri Light" pitchFamily="34" charset="0"/>
              <a:cs typeface="Calibri Light" pitchFamily="34" charset="0"/>
            </a:endParaRPr>
          </a:p>
          <a:p>
            <a:pPr>
              <a:buFont typeface="Wingdings" pitchFamily="2" charset="2"/>
              <a:buChar char="Ø"/>
            </a:pP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Actual costs</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800" b="1" dirty="0" smtClean="0">
                <a:latin typeface="Calibri Light" pitchFamily="34" charset="0"/>
                <a:cs typeface="Calibri Light" pitchFamily="34" charset="0"/>
              </a:rPr>
              <a:t>Fixed contribution </a:t>
            </a:r>
            <a:r>
              <a:rPr lang="en-US" sz="2800" dirty="0" smtClean="0">
                <a:latin typeface="Calibri Light" pitchFamily="34" charset="0"/>
                <a:cs typeface="Calibri Light" pitchFamily="34" charset="0"/>
              </a:rPr>
              <a:t>(not fractioned) multiplied by number of units </a:t>
            </a:r>
          </a:p>
          <a:p>
            <a:pPr algn="just">
              <a:buFont typeface="Wingdings" pitchFamily="2" charset="2"/>
              <a:buChar char="Ø"/>
            </a:pPr>
            <a:r>
              <a:rPr lang="en-US" sz="2800" dirty="0" smtClean="0">
                <a:latin typeface="Calibri Light" pitchFamily="34" charset="0"/>
                <a:cs typeface="Calibri Light" pitchFamily="34" charset="0"/>
              </a:rPr>
              <a:t>"Triggering event" </a:t>
            </a:r>
            <a:r>
              <a:rPr lang="sr-Latn-RS" sz="2800" dirty="0" smtClean="0">
                <a:latin typeface="Calibri Light" pitchFamily="34" charset="0"/>
                <a:cs typeface="Calibri Light" pitchFamily="34" charset="0"/>
              </a:rPr>
              <a:t>-&gt; </a:t>
            </a:r>
            <a:r>
              <a:rPr lang="en-US" sz="2800" dirty="0" smtClean="0">
                <a:latin typeface="Calibri Light" pitchFamily="34" charset="0"/>
                <a:cs typeface="Calibri Light" pitchFamily="34" charset="0"/>
              </a:rPr>
              <a:t>activities implemented/outputs produced during the eligibility period </a:t>
            </a:r>
            <a:r>
              <a:rPr lang="sr-Latn-RS" sz="2800" dirty="0" smtClean="0">
                <a:latin typeface="Calibri Light" pitchFamily="34" charset="0"/>
                <a:cs typeface="Calibri Light" pitchFamily="34" charset="0"/>
              </a:rPr>
              <a:t>(</a:t>
            </a:r>
            <a:r>
              <a:rPr lang="sr-Latn-RS" sz="2800" b="1" dirty="0" smtClean="0">
                <a:latin typeface="Calibri Light" pitchFamily="34" charset="0"/>
                <a:cs typeface="Calibri Light" pitchFamily="34" charset="0"/>
              </a:rPr>
              <a:t>tangible outputs</a:t>
            </a:r>
            <a:r>
              <a:rPr lang="sr-Latn-RS" sz="2800" dirty="0" smtClean="0">
                <a:latin typeface="Calibri Light" pitchFamily="34" charset="0"/>
                <a:cs typeface="Calibri Light" pitchFamily="34" charset="0"/>
              </a:rPr>
              <a:t>)</a:t>
            </a:r>
            <a:endParaRPr lang="en-US" sz="2800" dirty="0" smtClean="0">
              <a:latin typeface="Calibri Light" pitchFamily="34" charset="0"/>
              <a:cs typeface="Calibri Light" pitchFamily="34" charset="0"/>
            </a:endParaRP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No need to justify level/amount of costs incurred </a:t>
            </a: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In case of financial control/audit declared unit costs supported with proof demonstrating that activities implemented </a:t>
            </a: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If activity/output </a:t>
            </a:r>
            <a:r>
              <a:rPr lang="en-US" sz="2800" b="1" dirty="0" smtClean="0">
                <a:latin typeface="Calibri Light" pitchFamily="34" charset="0"/>
                <a:cs typeface="Calibri Light" pitchFamily="34" charset="0"/>
              </a:rPr>
              <a:t>not accepted </a:t>
            </a:r>
            <a:r>
              <a:rPr lang="en-US" sz="2800" dirty="0" smtClean="0">
                <a:latin typeface="Calibri Light" pitchFamily="34" charset="0"/>
                <a:cs typeface="Calibri Light" pitchFamily="34" charset="0"/>
              </a:rPr>
              <a:t>(e.g. not supported by concrete evidences) </a:t>
            </a:r>
            <a:r>
              <a:rPr lang="sr-Latn-RS" sz="2800" dirty="0" smtClean="0">
                <a:latin typeface="Calibri Light" pitchFamily="34" charset="0"/>
                <a:cs typeface="Calibri Light" pitchFamily="34" charset="0"/>
              </a:rPr>
              <a:t>-&gt; </a:t>
            </a:r>
            <a:r>
              <a:rPr lang="en-US" sz="2800" b="1" dirty="0" smtClean="0">
                <a:latin typeface="Calibri Light" pitchFamily="34" charset="0"/>
                <a:cs typeface="Calibri Light" pitchFamily="34" charset="0"/>
              </a:rPr>
              <a:t>no corresponding unit costs is granted </a:t>
            </a:r>
          </a:p>
          <a:p>
            <a:pPr>
              <a:buFont typeface="Wingdings" pitchFamily="2" charset="2"/>
              <a:buChar char="Ø"/>
            </a:pPr>
            <a:endParaRPr lang="en-US" sz="2800" dirty="0" smtClean="0">
              <a:latin typeface="Calibri Light" pitchFamily="34" charset="0"/>
              <a:cs typeface="Calibri Light" pitchFamily="34" charset="0"/>
            </a:endParaRPr>
          </a:p>
          <a:p>
            <a:pPr>
              <a:buFont typeface="Wingdings" pitchFamily="2" charset="2"/>
              <a:buChar char="Ø"/>
            </a:pPr>
            <a:endParaRPr lang="en-US" sz="2800" dirty="0" smtClean="0">
              <a:latin typeface="Calibri Light" pitchFamily="34" charset="0"/>
              <a:cs typeface="Calibri Light" pitchFamily="34" charset="0"/>
            </a:endParaRPr>
          </a:p>
          <a:p>
            <a:pPr>
              <a:buFont typeface="Wingdings" pitchFamily="2" charset="2"/>
              <a:buChar char="Ø"/>
            </a:pP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Costs (max. 40% of total budget)</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Performing tasks necessary to achievement of the project </a:t>
            </a:r>
          </a:p>
          <a:p>
            <a:pPr algn="just">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Formal contractual relationship </a:t>
            </a:r>
          </a:p>
          <a:p>
            <a:pPr algn="just">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Calculation of the grant</a:t>
            </a:r>
            <a:r>
              <a:rPr lang="sr-Latn-RS" sz="2600" dirty="0" smtClean="0">
                <a:latin typeface="Calibri Light" pitchFamily="34" charset="0"/>
                <a:cs typeface="Calibri Light" pitchFamily="34" charset="0"/>
              </a:rPr>
              <a:t>:</a:t>
            </a:r>
            <a:r>
              <a:rPr lang="en-US" sz="2600" dirty="0" smtClean="0">
                <a:latin typeface="Calibri Light" pitchFamily="34" charset="0"/>
                <a:cs typeface="Calibri Light" pitchFamily="34" charset="0"/>
              </a:rPr>
              <a:t> </a:t>
            </a:r>
            <a:r>
              <a:rPr lang="en-US" sz="2600" b="1" dirty="0" smtClean="0">
                <a:latin typeface="Calibri Light" pitchFamily="34" charset="0"/>
                <a:cs typeface="Calibri Light" pitchFamily="34" charset="0"/>
              </a:rPr>
              <a:t>staff category</a:t>
            </a:r>
            <a:r>
              <a:rPr lang="en-US" sz="2600" dirty="0" smtClean="0">
                <a:latin typeface="Calibri Light" pitchFamily="34" charset="0"/>
                <a:cs typeface="Calibri Light" pitchFamily="34" charset="0"/>
              </a:rPr>
              <a:t>, </a:t>
            </a:r>
            <a:r>
              <a:rPr lang="en-US" sz="2600" b="1" dirty="0" smtClean="0">
                <a:latin typeface="Calibri Light" pitchFamily="34" charset="0"/>
                <a:cs typeface="Calibri Light" pitchFamily="34" charset="0"/>
              </a:rPr>
              <a:t>country in which staff member is employed</a:t>
            </a:r>
            <a:r>
              <a:rPr lang="en-US" sz="2600" dirty="0" smtClean="0">
                <a:latin typeface="Calibri Light" pitchFamily="34" charset="0"/>
                <a:cs typeface="Calibri Light" pitchFamily="34" charset="0"/>
              </a:rPr>
              <a:t>, </a:t>
            </a:r>
            <a:r>
              <a:rPr lang="en-US" sz="2600" b="1" dirty="0" smtClean="0">
                <a:latin typeface="Calibri Light" pitchFamily="34" charset="0"/>
                <a:cs typeface="Calibri Light" pitchFamily="34" charset="0"/>
              </a:rPr>
              <a:t>number of days worked </a:t>
            </a:r>
          </a:p>
          <a:p>
            <a:pPr algn="just">
              <a:buFont typeface="Wingdings" pitchFamily="2" charset="2"/>
              <a:buChar char="Ø"/>
            </a:pPr>
            <a:r>
              <a:rPr lang="sr-Latn-RS" sz="2600" dirty="0" smtClean="0">
                <a:latin typeface="Calibri Light" pitchFamily="34" charset="0"/>
                <a:cs typeface="Calibri Light" pitchFamily="34" charset="0"/>
              </a:rPr>
              <a:t> </a:t>
            </a:r>
            <a:r>
              <a:rPr lang="en-US" sz="2600" b="1" dirty="0" smtClean="0">
                <a:solidFill>
                  <a:srgbClr val="FF0000"/>
                </a:solidFill>
                <a:latin typeface="Calibri Light" pitchFamily="34" charset="0"/>
                <a:cs typeface="Calibri Light" pitchFamily="34" charset="0"/>
              </a:rPr>
              <a:t>Each unit cost corresponds to an amount in Euro per working day per staff </a:t>
            </a:r>
          </a:p>
          <a:p>
            <a:pPr algn="just">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Categories: Managers/Researchers, Teachers and trainers/Technical staff /Administrative staff </a:t>
            </a:r>
          </a:p>
          <a:p>
            <a:pPr algn="just">
              <a:buFont typeface="Wingdings" pitchFamily="2" charset="2"/>
              <a:buChar char="Ø"/>
            </a:pPr>
            <a:r>
              <a:rPr lang="sr-Latn-RS" sz="2600" i="1" dirty="0" smtClean="0">
                <a:latin typeface="Calibri Light" pitchFamily="34" charset="0"/>
                <a:cs typeface="Calibri Light" pitchFamily="34" charset="0"/>
              </a:rPr>
              <a:t> </a:t>
            </a:r>
            <a:r>
              <a:rPr lang="en-US" sz="2600" i="1" dirty="0" smtClean="0">
                <a:latin typeface="Calibri Light" pitchFamily="34" charset="0"/>
                <a:cs typeface="Calibri Light" pitchFamily="34" charset="0"/>
              </a:rPr>
              <a:t>Staff category: nature of work performed, </a:t>
            </a:r>
            <a:r>
              <a:rPr lang="en-US" sz="2600" i="1" dirty="0" smtClean="0">
                <a:solidFill>
                  <a:srgbClr val="FF0000"/>
                </a:solidFill>
                <a:latin typeface="Calibri Light" pitchFamily="34" charset="0"/>
                <a:cs typeface="Calibri Light" pitchFamily="34" charset="0"/>
              </a:rPr>
              <a:t>not status of individual </a:t>
            </a:r>
          </a:p>
          <a:p>
            <a:pPr algn="just">
              <a:buFont typeface="Wingdings" pitchFamily="2" charset="2"/>
              <a:buChar char="Ø"/>
            </a:pPr>
            <a:r>
              <a:rPr lang="sr-Latn-RS" sz="2600" i="1" dirty="0" smtClean="0">
                <a:latin typeface="Calibri Light" pitchFamily="34" charset="0"/>
                <a:cs typeface="Calibri Light" pitchFamily="34" charset="0"/>
              </a:rPr>
              <a:t> </a:t>
            </a:r>
            <a:r>
              <a:rPr lang="en-US" sz="2600" i="1" dirty="0" smtClean="0">
                <a:latin typeface="Calibri Light" pitchFamily="34" charset="0"/>
                <a:cs typeface="Calibri Light" pitchFamily="34" charset="0"/>
              </a:rPr>
              <a:t>Unit cost: country in which staff is employed, independently of where tasks are executed</a:t>
            </a:r>
            <a:endParaRPr lang="sr-Latn-RS" sz="26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categories</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300" dirty="0" smtClean="0">
                <a:latin typeface="Calibri Light" pitchFamily="34" charset="0"/>
                <a:cs typeface="Calibri Light" pitchFamily="34" charset="0"/>
              </a:rPr>
              <a:t> </a:t>
            </a:r>
            <a:r>
              <a:rPr lang="nl-BE" sz="2800" b="1" dirty="0" smtClean="0">
                <a:latin typeface="Calibri Light" pitchFamily="34" charset="0"/>
                <a:cs typeface="Calibri Light" pitchFamily="34" charset="0"/>
              </a:rPr>
              <a:t>Manager</a:t>
            </a:r>
            <a:r>
              <a:rPr lang="nl-BE"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legislators, senior officials and managers</a:t>
            </a:r>
            <a:r>
              <a:rPr lang="nl-BE" sz="2800" dirty="0" smtClean="0">
                <a:latin typeface="Calibri Light" pitchFamily="34" charset="0"/>
                <a:cs typeface="Calibri Light" pitchFamily="34" charset="0"/>
              </a:rPr>
              <a:t>)</a:t>
            </a:r>
            <a:endParaRPr lang="sr-Latn-RS" sz="2800" dirty="0" smtClean="0">
              <a:latin typeface="Calibri Light" pitchFamily="34" charset="0"/>
              <a:cs typeface="Calibri Light" pitchFamily="34" charset="0"/>
            </a:endParaRPr>
          </a:p>
          <a:p>
            <a:pPr algn="just">
              <a:buFont typeface="Wingdings" pitchFamily="2" charset="2"/>
              <a:buChar char="Ø"/>
            </a:pPr>
            <a:endParaRPr lang="nl-BE" sz="2800" dirty="0" smtClean="0">
              <a:latin typeface="Calibri Light" pitchFamily="34" charset="0"/>
              <a:cs typeface="Calibri Light" pitchFamily="34" charset="0"/>
            </a:endParaRPr>
          </a:p>
          <a:p>
            <a:pPr algn="just">
              <a:buFont typeface="Wingdings" pitchFamily="2" charset="2"/>
              <a:buChar char="Ø"/>
            </a:pPr>
            <a:r>
              <a:rPr lang="nl-BE" sz="2800" b="1" dirty="0" smtClean="0">
                <a:latin typeface="Calibri Light" pitchFamily="34" charset="0"/>
                <a:cs typeface="Calibri Light" pitchFamily="34" charset="0"/>
              </a:rPr>
              <a:t>Teacher/Trainer, Researcher </a:t>
            </a:r>
            <a:r>
              <a:rPr lang="nl-BE" sz="2800" dirty="0" smtClean="0">
                <a:latin typeface="Calibri Light" pitchFamily="34" charset="0"/>
                <a:cs typeface="Calibri Light" pitchFamily="34" charset="0"/>
              </a:rPr>
              <a:t>(</a:t>
            </a:r>
            <a:r>
              <a:rPr lang="en-US" sz="2800" dirty="0" smtClean="0">
                <a:latin typeface="Calibri Light" pitchFamily="34" charset="0"/>
                <a:cs typeface="Calibri Light" pitchFamily="34" charset="0"/>
              </a:rPr>
              <a:t>typically carry out academic activities related to curriculum/training </a:t>
            </a:r>
            <a:r>
              <a:rPr lang="en-US" sz="2800" dirty="0" err="1" smtClean="0">
                <a:latin typeface="Calibri Light" pitchFamily="34" charset="0"/>
                <a:cs typeface="Calibri Light" pitchFamily="34" charset="0"/>
              </a:rPr>
              <a:t>programme</a:t>
            </a:r>
            <a:r>
              <a:rPr lang="en-US" sz="2800" dirty="0" smtClean="0">
                <a:latin typeface="Calibri Light" pitchFamily="34" charset="0"/>
                <a:cs typeface="Calibri Light" pitchFamily="34" charset="0"/>
              </a:rPr>
              <a:t> development, development and adaptation of teaching/training  materials, preparation and teaching of courses or trainings</a:t>
            </a:r>
            <a:r>
              <a:rPr lang="nl-BE" sz="2800" dirty="0" smtClean="0">
                <a:latin typeface="Calibri Light" pitchFamily="34" charset="0"/>
                <a:cs typeface="Calibri Light" pitchFamily="34" charset="0"/>
              </a:rPr>
              <a:t>)</a:t>
            </a:r>
            <a:endParaRPr lang="sr-Latn-RS" sz="2800" dirty="0" smtClean="0">
              <a:latin typeface="Calibri Light" pitchFamily="34" charset="0"/>
              <a:cs typeface="Calibri Light" pitchFamily="34" charset="0"/>
            </a:endParaRPr>
          </a:p>
          <a:p>
            <a:pPr algn="just">
              <a:buFont typeface="Wingdings" pitchFamily="2" charset="2"/>
              <a:buChar char="Ø"/>
            </a:pPr>
            <a:endParaRPr lang="nl-BE" sz="2800" dirty="0" smtClean="0">
              <a:latin typeface="Calibri Light" pitchFamily="34" charset="0"/>
              <a:cs typeface="Calibri Light" pitchFamily="34" charset="0"/>
            </a:endParaRPr>
          </a:p>
          <a:p>
            <a:pPr algn="just">
              <a:buFont typeface="Wingdings" pitchFamily="2" charset="2"/>
              <a:buChar char="Ø"/>
            </a:pPr>
            <a:r>
              <a:rPr lang="sr-Latn-RS" sz="2800" b="1" dirty="0" smtClean="0">
                <a:latin typeface="Calibri Light" pitchFamily="34" charset="0"/>
                <a:cs typeface="Calibri Light" pitchFamily="34" charset="0"/>
              </a:rPr>
              <a:t> </a:t>
            </a:r>
            <a:r>
              <a:rPr lang="nl-BE" sz="2800" b="1" dirty="0" smtClean="0">
                <a:latin typeface="Calibri Light" pitchFamily="34" charset="0"/>
                <a:cs typeface="Calibri Light" pitchFamily="34" charset="0"/>
              </a:rPr>
              <a:t>Techican</a:t>
            </a:r>
            <a:r>
              <a:rPr lang="nl-BE"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technicians and associate professionals</a:t>
            </a:r>
            <a:r>
              <a:rPr lang="nl-BE" sz="2800" dirty="0" smtClean="0">
                <a:latin typeface="Calibri Light" pitchFamily="34" charset="0"/>
                <a:cs typeface="Calibri Light" pitchFamily="34" charset="0"/>
              </a:rPr>
              <a:t>)</a:t>
            </a:r>
            <a:endParaRPr lang="sr-Latn-RS" sz="2800" dirty="0" smtClean="0">
              <a:latin typeface="Calibri Light" pitchFamily="34" charset="0"/>
              <a:cs typeface="Calibri Light" pitchFamily="34" charset="0"/>
            </a:endParaRPr>
          </a:p>
          <a:p>
            <a:pPr algn="just">
              <a:buFont typeface="Wingdings" pitchFamily="2" charset="2"/>
              <a:buChar char="Ø"/>
            </a:pPr>
            <a:endParaRPr lang="nl-BE" sz="2800" dirty="0" smtClean="0">
              <a:latin typeface="Calibri Light" pitchFamily="34" charset="0"/>
              <a:cs typeface="Calibri Light" pitchFamily="34" charset="0"/>
            </a:endParaRPr>
          </a:p>
          <a:p>
            <a:pPr algn="just">
              <a:buFont typeface="Wingdings" pitchFamily="2" charset="2"/>
              <a:buChar char="Ø"/>
            </a:pPr>
            <a:r>
              <a:rPr lang="sr-Latn-RS" sz="2800" b="1" dirty="0" smtClean="0">
                <a:latin typeface="Calibri Light" pitchFamily="34" charset="0"/>
                <a:cs typeface="Calibri Light" pitchFamily="34" charset="0"/>
              </a:rPr>
              <a:t> </a:t>
            </a:r>
            <a:r>
              <a:rPr lang="nl-BE" sz="2800" b="1" dirty="0" smtClean="0">
                <a:latin typeface="Calibri Light" pitchFamily="34" charset="0"/>
                <a:cs typeface="Calibri Light" pitchFamily="34" charset="0"/>
              </a:rPr>
              <a:t>Adminastrative</a:t>
            </a:r>
            <a:r>
              <a:rPr lang="nl-BE"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office and customer service clerks</a:t>
            </a:r>
            <a:r>
              <a:rPr lang="nl-BE" sz="2800" dirty="0" smtClean="0">
                <a:latin typeface="Calibri Light" pitchFamily="34" charset="0"/>
                <a:cs typeface="Calibri Light" pitchFamily="34" charset="0"/>
              </a:rPr>
              <a:t>)</a:t>
            </a:r>
            <a:endParaRPr lang="sr-Latn-RS" sz="2800" dirty="0" smtClean="0">
              <a:solidFill>
                <a:schemeClr val="tx2">
                  <a:lumMod val="75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costs calculation</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r>
              <a:rPr lang="sr-Latn-RS" sz="2300" dirty="0" smtClean="0">
                <a:latin typeface="Calibri Light" pitchFamily="34" charset="0"/>
                <a:cs typeface="Calibri Light" pitchFamily="34" charset="0"/>
              </a:rPr>
              <a:t> </a:t>
            </a:r>
            <a:r>
              <a:rPr lang="en-US" sz="2800" i="1" dirty="0" smtClean="0"/>
              <a:t>Example: a staff employed in </a:t>
            </a:r>
            <a:r>
              <a:rPr lang="sr-Latn-RS" sz="2800" i="1" dirty="0" smtClean="0"/>
              <a:t>WB country </a:t>
            </a:r>
            <a:r>
              <a:rPr lang="en-US" sz="2800" i="1" dirty="0" smtClean="0"/>
              <a:t>performing teaching activity for 3 days </a:t>
            </a:r>
            <a:r>
              <a:rPr lang="sr-Latn-RS" sz="2800" i="1" dirty="0" smtClean="0"/>
              <a:t>-&gt; 240</a:t>
            </a:r>
            <a:r>
              <a:rPr lang="en-US" sz="2800" i="1" dirty="0" smtClean="0"/>
              <a:t> Euro (3 unit costs of </a:t>
            </a:r>
            <a:r>
              <a:rPr lang="sr-Latn-RS" sz="2800" i="1" dirty="0" smtClean="0"/>
              <a:t>80</a:t>
            </a:r>
            <a:r>
              <a:rPr lang="en-US" sz="2800" i="1" dirty="0" smtClean="0"/>
              <a:t> Euro each) </a:t>
            </a:r>
            <a:endParaRPr lang="sr-Latn-RS" sz="2800" i="1" dirty="0" smtClean="0"/>
          </a:p>
          <a:p>
            <a:pPr algn="just"/>
            <a:endParaRPr lang="en-US" sz="2800" i="1" dirty="0" smtClean="0"/>
          </a:p>
          <a:p>
            <a:r>
              <a:rPr lang="en-US" sz="2800" b="1" i="1" dirty="0" smtClean="0"/>
              <a:t>Calculation of the grant: </a:t>
            </a:r>
          </a:p>
          <a:p>
            <a:pPr lvl="1" algn="just">
              <a:buFont typeface="Wingdings" pitchFamily="2" charset="2"/>
              <a:buChar char="Ø"/>
            </a:pPr>
            <a:r>
              <a:rPr lang="sr-Latn-RS" sz="2800" dirty="0" smtClean="0"/>
              <a:t> </a:t>
            </a:r>
            <a:r>
              <a:rPr lang="en-US" sz="2800" dirty="0" smtClean="0"/>
              <a:t>based on application of unit costs and independent from actual remuneration (defined in the Partnership Agreement) </a:t>
            </a:r>
          </a:p>
          <a:p>
            <a:pPr lvl="1" algn="just">
              <a:buFont typeface="Wingdings" pitchFamily="2" charset="2"/>
              <a:buChar char="Ø"/>
            </a:pPr>
            <a:r>
              <a:rPr lang="sr-Latn-RS" sz="2800" dirty="0" smtClean="0"/>
              <a:t> </a:t>
            </a:r>
            <a:r>
              <a:rPr lang="en-US" sz="2800" dirty="0" smtClean="0"/>
              <a:t>obtained by multiplying unit cost (corresponding to category of country and staff) by number of working days spent on the project per staff member </a:t>
            </a: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costs calculation</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endParaRPr lang="en-US" sz="2800" dirty="0" smtClean="0"/>
          </a:p>
          <a:p>
            <a:pPr algn="just"/>
            <a:r>
              <a:rPr lang="en-US" sz="2800" b="1" i="1" dirty="0" smtClean="0">
                <a:solidFill>
                  <a:srgbClr val="FF0000"/>
                </a:solidFill>
              </a:rPr>
              <a:t>One working day defined according to applicable national legislation </a:t>
            </a:r>
            <a:endParaRPr lang="sr-Latn-RS" sz="2800" b="1" i="1" dirty="0" smtClean="0">
              <a:solidFill>
                <a:srgbClr val="FF0000"/>
              </a:solidFill>
            </a:endParaRPr>
          </a:p>
          <a:p>
            <a:pPr algn="just"/>
            <a:endParaRPr lang="en-US" sz="2800" b="1" i="1" dirty="0" smtClean="0"/>
          </a:p>
          <a:p>
            <a:pPr algn="just"/>
            <a:r>
              <a:rPr lang="en-US" sz="2800" b="1" i="1" dirty="0" smtClean="0">
                <a:solidFill>
                  <a:srgbClr val="FF0000"/>
                </a:solidFill>
              </a:rPr>
              <a:t>Declared working days per individual should not exceed 20 days per month or 240 days per year</a:t>
            </a:r>
            <a:endParaRPr lang="sr-Latn-RS" sz="2800" dirty="0" smtClean="0">
              <a:solidFill>
                <a:srgbClr val="FF0000"/>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costs – Supporting documents</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300" dirty="0" smtClean="0">
                <a:latin typeface="Calibri Light" pitchFamily="34" charset="0"/>
                <a:cs typeface="Calibri Light" pitchFamily="34" charset="0"/>
              </a:rPr>
              <a:t> </a:t>
            </a:r>
            <a:r>
              <a:rPr lang="sr-Latn-RS" sz="2600" b="1" dirty="0" smtClean="0">
                <a:latin typeface="Calibri Light" pitchFamily="34" charset="0"/>
                <a:cs typeface="Calibri Light" pitchFamily="34" charset="0"/>
              </a:rPr>
              <a:t>JOINT DECLARATION</a:t>
            </a:r>
            <a:r>
              <a:rPr lang="en-US" sz="2600" dirty="0" smtClean="0">
                <a:latin typeface="Calibri Light" pitchFamily="34" charset="0"/>
                <a:cs typeface="Calibri Light" pitchFamily="34" charset="0"/>
              </a:rPr>
              <a:t> </a:t>
            </a:r>
            <a:r>
              <a:rPr lang="sr-Latn-RS" sz="2600" dirty="0" smtClean="0">
                <a:latin typeface="Calibri Light" pitchFamily="34" charset="0"/>
                <a:cs typeface="Calibri Light" pitchFamily="34" charset="0"/>
              </a:rPr>
              <a:t>(Annex II) </a:t>
            </a:r>
            <a:r>
              <a:rPr lang="en-US" sz="2600" dirty="0" smtClean="0">
                <a:latin typeface="Calibri Light" pitchFamily="34" charset="0"/>
                <a:cs typeface="Calibri Light" pitchFamily="34" charset="0"/>
              </a:rPr>
              <a:t>for each person employed </a:t>
            </a:r>
            <a:r>
              <a:rPr lang="en-GB" sz="2600" b="1" u="sng" dirty="0" smtClean="0">
                <a:solidFill>
                  <a:srgbClr val="FF0000"/>
                </a:solidFill>
                <a:latin typeface="Calibri Light" pitchFamily="34" charset="0"/>
                <a:cs typeface="Calibri Light" pitchFamily="34" charset="0"/>
              </a:rPr>
              <a:t>ORIGINAL</a:t>
            </a:r>
            <a:endParaRPr lang="en-US" sz="2600" dirty="0" smtClean="0">
              <a:latin typeface="Calibri Light" pitchFamily="34" charset="0"/>
              <a:cs typeface="Calibri Light" pitchFamily="34" charset="0"/>
            </a:endParaRPr>
          </a:p>
          <a:p>
            <a:pPr algn="just">
              <a:buFont typeface="Wingdings" pitchFamily="2" charset="2"/>
              <a:buChar char="Ø"/>
            </a:pPr>
            <a:r>
              <a:rPr lang="sr-Latn-RS" sz="2600" dirty="0" smtClean="0">
                <a:latin typeface="Calibri Light" pitchFamily="34" charset="0"/>
                <a:cs typeface="Calibri Light" pitchFamily="34" charset="0"/>
              </a:rPr>
              <a:t> </a:t>
            </a:r>
            <a:r>
              <a:rPr lang="en-US" sz="2600" b="1" dirty="0" smtClean="0">
                <a:latin typeface="Calibri Light" pitchFamily="34" charset="0"/>
                <a:cs typeface="Calibri Light" pitchFamily="34" charset="0"/>
              </a:rPr>
              <a:t>TIME-SHEETS</a:t>
            </a:r>
            <a:r>
              <a:rPr lang="en-US" sz="2600" dirty="0" smtClean="0">
                <a:latin typeface="Calibri Light" pitchFamily="34" charset="0"/>
                <a:cs typeface="Calibri Light" pitchFamily="34" charset="0"/>
              </a:rPr>
              <a:t> (attached to each staff convention), indicating number of days worked for corresponding month/year, description of tasks , outputs produced and related work package </a:t>
            </a:r>
            <a:r>
              <a:rPr lang="en-GB" sz="2600" b="1" u="sng" dirty="0" smtClean="0">
                <a:solidFill>
                  <a:srgbClr val="FF0000"/>
                </a:solidFill>
                <a:latin typeface="Calibri Light" pitchFamily="34" charset="0"/>
                <a:cs typeface="Calibri Light" pitchFamily="34" charset="0"/>
              </a:rPr>
              <a:t>ORIGINAL</a:t>
            </a:r>
            <a:endParaRPr lang="en-US" sz="2600" dirty="0" smtClean="0">
              <a:latin typeface="Calibri Light" pitchFamily="34" charset="0"/>
              <a:cs typeface="Calibri Light" pitchFamily="34" charset="0"/>
            </a:endParaRPr>
          </a:p>
          <a:p>
            <a:pPr algn="just">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FORMAL CONTRACTUAL RELATIONSHIP (</a:t>
            </a:r>
            <a:r>
              <a:rPr lang="en-US" sz="2600" b="1" dirty="0" smtClean="0">
                <a:latin typeface="Calibri Light" pitchFamily="34" charset="0"/>
                <a:cs typeface="Calibri Light" pitchFamily="34" charset="0"/>
              </a:rPr>
              <a:t>EMPLOYMENT CONTRACT</a:t>
            </a:r>
            <a:r>
              <a:rPr lang="en-US" sz="2600" dirty="0" smtClean="0">
                <a:latin typeface="Calibri Light" pitchFamily="34" charset="0"/>
                <a:cs typeface="Calibri Light" pitchFamily="34" charset="0"/>
              </a:rPr>
              <a:t>) </a:t>
            </a:r>
            <a:r>
              <a:rPr lang="en-GB" sz="2600" b="1" u="sng" dirty="0" smtClean="0">
                <a:solidFill>
                  <a:srgbClr val="FF0000"/>
                </a:solidFill>
                <a:latin typeface="Calibri Light" pitchFamily="34" charset="0"/>
                <a:cs typeface="Calibri Light" pitchFamily="34" charset="0"/>
              </a:rPr>
              <a:t>Certified copy</a:t>
            </a:r>
            <a:endParaRPr lang="en-US" sz="2600" dirty="0" smtClean="0">
              <a:latin typeface="Calibri Light" pitchFamily="34" charset="0"/>
              <a:cs typeface="Calibri Light" pitchFamily="34" charset="0"/>
            </a:endParaRPr>
          </a:p>
          <a:p>
            <a:pPr algn="just">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ANY EVIDENCE allowing to verify that declared workloads correspond to actual activities/outputs (e.g. attendance lists for lectures given, tangible outputs / products, salary slips, etc.) </a:t>
            </a:r>
            <a:r>
              <a:rPr lang="en-GB" sz="2600" b="1" u="sng" dirty="0" smtClean="0">
                <a:solidFill>
                  <a:srgbClr val="FF0000"/>
                </a:solidFill>
                <a:latin typeface="Calibri Light" pitchFamily="34" charset="0"/>
                <a:cs typeface="Calibri Light" pitchFamily="34" charset="0"/>
              </a:rPr>
              <a:t>Certified copy</a:t>
            </a:r>
            <a:endParaRPr lang="en-US" sz="2600" dirty="0" smtClean="0">
              <a:latin typeface="Calibri Light" pitchFamily="34" charset="0"/>
              <a:cs typeface="Calibri Light" pitchFamily="34"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costs – Supporting documents</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marL="285750" indent="-285750" algn="just">
              <a:spcBef>
                <a:spcPct val="20000"/>
              </a:spcBef>
              <a:buClr>
                <a:srgbClr val="009FBA"/>
              </a:buClr>
              <a:buFont typeface="Wingdings" pitchFamily="2" charset="2"/>
              <a:buChar char="Ø"/>
            </a:pPr>
            <a:r>
              <a:rPr lang="sr-Latn-RS" sz="2800" dirty="0" smtClean="0">
                <a:latin typeface="Calibri Light" pitchFamily="34" charset="0"/>
                <a:cs typeface="Calibri Light" pitchFamily="34" charset="0"/>
              </a:rPr>
              <a:t> </a:t>
            </a:r>
            <a:r>
              <a:rPr lang="en-US" sz="2800" b="1" dirty="0" smtClean="0">
                <a:latin typeface="Calibri Light" pitchFamily="34" charset="0"/>
                <a:cs typeface="Calibri Light" pitchFamily="34" charset="0"/>
              </a:rPr>
              <a:t>PROOF OF PAYMENT </a:t>
            </a:r>
            <a:r>
              <a:rPr lang="en-US" sz="2800" dirty="0" smtClean="0">
                <a:latin typeface="Calibri Light" pitchFamily="34" charset="0"/>
                <a:cs typeface="Calibri Light" pitchFamily="34" charset="0"/>
              </a:rPr>
              <a:t>(net + taxes) </a:t>
            </a:r>
            <a:r>
              <a:rPr lang="en-GB" sz="2800" b="1" u="sng" dirty="0" smtClean="0">
                <a:solidFill>
                  <a:srgbClr val="FF0000"/>
                </a:solidFill>
                <a:latin typeface="Calibri Light" pitchFamily="34" charset="0"/>
                <a:cs typeface="Calibri Light" pitchFamily="34" charset="0"/>
              </a:rPr>
              <a:t>Certified copy</a:t>
            </a:r>
            <a:endParaRPr lang="sr-Latn-CS" sz="2800" dirty="0" smtClean="0">
              <a:latin typeface="Calibri Light" pitchFamily="34" charset="0"/>
              <a:cs typeface="Calibri Light" pitchFamily="34" charset="0"/>
            </a:endParaRPr>
          </a:p>
          <a:p>
            <a:pPr marL="285750" indent="-285750" algn="just">
              <a:spcBef>
                <a:spcPct val="20000"/>
              </a:spcBef>
              <a:buClr>
                <a:srgbClr val="009FBA"/>
              </a:buClr>
              <a:buFont typeface="Wingdings" pitchFamily="2" charset="2"/>
              <a:buChar char="Ø"/>
            </a:pPr>
            <a:r>
              <a:rPr lang="sr-Latn-RS" sz="2800" dirty="0" smtClean="0"/>
              <a:t> </a:t>
            </a:r>
            <a:r>
              <a:rPr lang="sr-Latn-RS" sz="2800" dirty="0" smtClean="0">
                <a:latin typeface="Calibri Light" pitchFamily="34" charset="0"/>
                <a:cs typeface="Calibri Light" pitchFamily="34" charset="0"/>
              </a:rPr>
              <a:t>C</a:t>
            </a:r>
            <a:r>
              <a:rPr lang="en-US" sz="2800" dirty="0" err="1" smtClean="0">
                <a:latin typeface="Calibri Light" pitchFamily="34" charset="0"/>
                <a:cs typeface="Calibri Light" pitchFamily="34" charset="0"/>
              </a:rPr>
              <a:t>alculation</a:t>
            </a:r>
            <a:r>
              <a:rPr lang="en-US" sz="2800" dirty="0" smtClean="0">
                <a:latin typeface="Calibri Light" pitchFamily="34" charset="0"/>
                <a:cs typeface="Calibri Light" pitchFamily="34" charset="0"/>
              </a:rPr>
              <a:t> of gross, net and tax amount (especially important when for paying is used other currency than euro)</a:t>
            </a:r>
            <a:r>
              <a:rPr lang="sr-Latn-RS" sz="2800" dirty="0" smtClean="0">
                <a:latin typeface="Calibri Light" pitchFamily="34" charset="0"/>
                <a:cs typeface="Calibri Light" pitchFamily="34" charset="0"/>
              </a:rPr>
              <a:t> </a:t>
            </a:r>
            <a:r>
              <a:rPr lang="en-GB" sz="2800" b="1" u="sng" dirty="0" smtClean="0">
                <a:solidFill>
                  <a:srgbClr val="FF0000"/>
                </a:solidFill>
                <a:latin typeface="Calibri Light" pitchFamily="34" charset="0"/>
                <a:cs typeface="Calibri Light" pitchFamily="34" charset="0"/>
              </a:rPr>
              <a:t>Certified copy</a:t>
            </a:r>
            <a:endParaRPr lang="sr-Latn-RS" sz="2800" b="1" u="sng" dirty="0" smtClean="0">
              <a:solidFill>
                <a:srgbClr val="FF0000"/>
              </a:solidFill>
              <a:latin typeface="Calibri Light" pitchFamily="34" charset="0"/>
              <a:cs typeface="Calibri Light" pitchFamily="34" charset="0"/>
            </a:endParaRPr>
          </a:p>
          <a:p>
            <a:pPr marL="285750" indent="-285750" algn="just">
              <a:spcBef>
                <a:spcPct val="20000"/>
              </a:spcBef>
              <a:buClr>
                <a:srgbClr val="009FBA"/>
              </a:buClr>
              <a:buFont typeface="Wingdings" pitchFamily="2" charset="2"/>
              <a:buChar char="Ø"/>
            </a:pPr>
            <a:r>
              <a:rPr lang="sr-Latn-RS" sz="2800" b="1" dirty="0" smtClean="0">
                <a:solidFill>
                  <a:srgbClr val="FF0000"/>
                </a:solidFill>
                <a:latin typeface="Calibri Light" pitchFamily="34" charset="0"/>
                <a:cs typeface="Calibri Light" pitchFamily="34" charset="0"/>
              </a:rPr>
              <a:t> </a:t>
            </a:r>
            <a:r>
              <a:rPr lang="sr-Latn-RS" sz="2800" b="1" dirty="0" smtClean="0">
                <a:latin typeface="Calibri Light" pitchFamily="34" charset="0"/>
                <a:cs typeface="Calibri Light" pitchFamily="34" charset="0"/>
              </a:rPr>
              <a:t>Contract for working on SWARM project </a:t>
            </a:r>
            <a:r>
              <a:rPr lang="en-GB" sz="2800" b="1" u="sng" dirty="0" smtClean="0">
                <a:solidFill>
                  <a:srgbClr val="FF0000"/>
                </a:solidFill>
                <a:latin typeface="Calibri Light" pitchFamily="34" charset="0"/>
                <a:cs typeface="Calibri Light" pitchFamily="34" charset="0"/>
              </a:rPr>
              <a:t>Certified copy</a:t>
            </a: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en-US" sz="3600" b="1" dirty="0" smtClean="0">
                <a:solidFill>
                  <a:schemeClr val="tx2">
                    <a:lumMod val="60000"/>
                    <a:lumOff val="40000"/>
                  </a:schemeClr>
                </a:solidFill>
                <a:latin typeface="Calibri Light" pitchFamily="34" charset="0"/>
                <a:cs typeface="Calibri Light" pitchFamily="34" charset="0"/>
              </a:rPr>
              <a:t>Rules for designation of </a:t>
            </a:r>
            <a:r>
              <a:rPr lang="sr-Latn-RS" sz="3600" b="1" dirty="0" smtClean="0">
                <a:solidFill>
                  <a:schemeClr val="tx2">
                    <a:lumMod val="60000"/>
                    <a:lumOff val="40000"/>
                  </a:schemeClr>
                </a:solidFill>
                <a:latin typeface="Calibri Light" pitchFamily="34" charset="0"/>
                <a:cs typeface="Calibri Light" pitchFamily="34" charset="0"/>
              </a:rPr>
              <a:t>Joint declaration</a:t>
            </a:r>
            <a:endParaRPr lang="en-US" sz="36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fontAlgn="auto">
              <a:spcBef>
                <a:spcPts val="0"/>
              </a:spcBef>
              <a:spcAft>
                <a:spcPts val="0"/>
              </a:spcAft>
              <a:defRPr/>
            </a:pPr>
            <a:r>
              <a:rPr lang="en-US" sz="2600" b="1" dirty="0" smtClean="0">
                <a:latin typeface="Calibri Light" pitchFamily="34" charset="0"/>
                <a:cs typeface="Calibri Light" pitchFamily="34" charset="0"/>
              </a:rPr>
              <a:t>EXAMPLE 1:</a:t>
            </a:r>
          </a:p>
          <a:p>
            <a:pPr algn="just" fontAlgn="auto">
              <a:spcBef>
                <a:spcPts val="0"/>
              </a:spcBef>
              <a:spcAft>
                <a:spcPts val="0"/>
              </a:spcAft>
              <a:defRPr/>
            </a:pPr>
            <a:r>
              <a:rPr lang="en-US" sz="2600" dirty="0" smtClean="0">
                <a:latin typeface="Calibri Light" pitchFamily="34" charset="0"/>
                <a:cs typeface="Calibri Light" pitchFamily="34" charset="0"/>
              </a:rPr>
              <a:t>If </a:t>
            </a:r>
            <a:r>
              <a:rPr lang="sr-Latn-RS" sz="2600" dirty="0" smtClean="0">
                <a:latin typeface="Calibri Light" pitchFamily="34" charset="0"/>
                <a:cs typeface="Calibri Light" pitchFamily="34" charset="0"/>
              </a:rPr>
              <a:t>there are </a:t>
            </a:r>
            <a:r>
              <a:rPr lang="en-US" sz="2600" dirty="0" smtClean="0">
                <a:latin typeface="Calibri Light" pitchFamily="34" charset="0"/>
                <a:cs typeface="Calibri Light" pitchFamily="34" charset="0"/>
              </a:rPr>
              <a:t>documents</a:t>
            </a:r>
            <a:r>
              <a:rPr lang="sr-Latn-RS" sz="2600" dirty="0" smtClean="0">
                <a:latin typeface="Calibri Light" pitchFamily="34" charset="0"/>
                <a:cs typeface="Calibri Light" pitchFamily="34" charset="0"/>
              </a:rPr>
              <a:t> regarding to</a:t>
            </a:r>
            <a:r>
              <a:rPr lang="en-US" sz="2600" dirty="0" smtClean="0">
                <a:latin typeface="Calibri Light" pitchFamily="34" charset="0"/>
                <a:cs typeface="Calibri Light" pitchFamily="34" charset="0"/>
              </a:rPr>
              <a:t> </a:t>
            </a:r>
            <a:r>
              <a:rPr lang="en-US" sz="2600" b="1" dirty="0" smtClean="0">
                <a:solidFill>
                  <a:srgbClr val="FF0000"/>
                </a:solidFill>
                <a:latin typeface="Calibri Light" pitchFamily="34" charset="0"/>
                <a:cs typeface="Calibri Light" pitchFamily="34" charset="0"/>
              </a:rPr>
              <a:t>Staff Costs</a:t>
            </a:r>
            <a:r>
              <a:rPr lang="en-US" sz="2600" dirty="0" smtClean="0">
                <a:latin typeface="Calibri Light" pitchFamily="34" charset="0"/>
                <a:cs typeface="Calibri Light" pitchFamily="34" charset="0"/>
              </a:rPr>
              <a:t>, we use next approach for coding </a:t>
            </a:r>
            <a:r>
              <a:rPr lang="sr-Latn-RS" sz="2600" b="1" u="sng" dirty="0" smtClean="0">
                <a:latin typeface="Calibri Light" pitchFamily="34" charset="0"/>
                <a:cs typeface="Calibri Light" pitchFamily="34" charset="0"/>
              </a:rPr>
              <a:t>Joint Declaration</a:t>
            </a:r>
            <a:r>
              <a:rPr lang="en-US" sz="2600" b="1" u="sng"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document</a:t>
            </a:r>
            <a:r>
              <a:rPr lang="sr-Latn-CS" sz="2600" dirty="0" smtClean="0">
                <a:latin typeface="Calibri Light" pitchFamily="34" charset="0"/>
                <a:cs typeface="Calibri Light" pitchFamily="34" charset="0"/>
              </a:rPr>
              <a:t> (</a:t>
            </a:r>
            <a:r>
              <a:rPr lang="sr-Latn-CS" sz="2600" b="1" u="sng" dirty="0" smtClean="0">
                <a:solidFill>
                  <a:srgbClr val="FF0000"/>
                </a:solidFill>
                <a:latin typeface="Calibri Light" pitchFamily="34" charset="0"/>
                <a:cs typeface="Calibri Light" pitchFamily="34" charset="0"/>
              </a:rPr>
              <a:t>A</a:t>
            </a:r>
            <a:r>
              <a:rPr lang="en-US" sz="2600" b="1" u="sng" dirty="0" smtClean="0">
                <a:solidFill>
                  <a:srgbClr val="FF0000"/>
                </a:solidFill>
                <a:latin typeface="Calibri Light" pitchFamily="34" charset="0"/>
                <a:cs typeface="Calibri Light" pitchFamily="34" charset="0"/>
              </a:rPr>
              <a:t>n</a:t>
            </a:r>
            <a:r>
              <a:rPr lang="sr-Latn-CS" sz="2600" b="1" u="sng" dirty="0" smtClean="0">
                <a:solidFill>
                  <a:srgbClr val="FF0000"/>
                </a:solidFill>
                <a:latin typeface="Calibri Light" pitchFamily="34" charset="0"/>
                <a:cs typeface="Calibri Light" pitchFamily="34" charset="0"/>
              </a:rPr>
              <a:t>nex II</a:t>
            </a:r>
            <a:r>
              <a:rPr lang="sr-Latn-CS" sz="2600" dirty="0" smtClean="0">
                <a:latin typeface="Calibri Light" pitchFamily="34" charset="0"/>
                <a:cs typeface="Calibri Light" pitchFamily="34" charset="0"/>
              </a:rPr>
              <a:t>)</a:t>
            </a:r>
            <a:r>
              <a:rPr lang="en-US" sz="2600" dirty="0" smtClean="0">
                <a:latin typeface="Calibri Light" pitchFamily="34" charset="0"/>
                <a:cs typeface="Calibri Light" pitchFamily="34" charset="0"/>
              </a:rPr>
              <a:t>. </a:t>
            </a:r>
          </a:p>
          <a:p>
            <a:pPr algn="just" fontAlgn="auto">
              <a:spcBef>
                <a:spcPts val="0"/>
              </a:spcBef>
              <a:spcAft>
                <a:spcPts val="0"/>
              </a:spcAft>
              <a:defRPr/>
            </a:pPr>
            <a:r>
              <a:rPr lang="en-US" sz="2600" b="1" u="sng" dirty="0" smtClean="0">
                <a:latin typeface="Calibri Light" pitchFamily="34" charset="0"/>
                <a:cs typeface="Calibri Light" pitchFamily="34" charset="0"/>
              </a:rPr>
              <a:t>P</a:t>
            </a:r>
            <a:r>
              <a:rPr lang="sr-Latn-RS" sz="2600" b="1" u="sng" dirty="0" smtClean="0">
                <a:latin typeface="Calibri Light" pitchFamily="34" charset="0"/>
                <a:cs typeface="Calibri Light" pitchFamily="34" charset="0"/>
              </a:rPr>
              <a:t>1</a:t>
            </a:r>
            <a:r>
              <a:rPr lang="en-US" sz="2600" b="1" u="sng" dirty="0" smtClean="0">
                <a:latin typeface="Calibri Light" pitchFamily="34" charset="0"/>
                <a:cs typeface="Calibri Light" pitchFamily="34" charset="0"/>
              </a:rPr>
              <a:t> is </a:t>
            </a:r>
            <a:r>
              <a:rPr lang="sr-Latn-RS" sz="2600" b="1" u="sng" dirty="0" smtClean="0">
                <a:latin typeface="Calibri Light" pitchFamily="34" charset="0"/>
                <a:cs typeface="Calibri Light" pitchFamily="34" charset="0"/>
              </a:rPr>
              <a:t>the first </a:t>
            </a:r>
            <a:r>
              <a:rPr lang="en-US" sz="2600" b="1" u="sng" dirty="0" smtClean="0">
                <a:latin typeface="Calibri Light" pitchFamily="34" charset="0"/>
                <a:cs typeface="Calibri Light" pitchFamily="34" charset="0"/>
              </a:rPr>
              <a:t>part</a:t>
            </a:r>
            <a:r>
              <a:rPr lang="sr-Latn-RS" sz="2600" b="1" u="sng" dirty="0" smtClean="0">
                <a:latin typeface="Calibri Light" pitchFamily="34" charset="0"/>
                <a:cs typeface="Calibri Light" pitchFamily="34" charset="0"/>
              </a:rPr>
              <a:t>ner institution</a:t>
            </a:r>
            <a:r>
              <a:rPr lang="en-US" sz="2600" b="1" u="sng" dirty="0" smtClean="0">
                <a:latin typeface="Calibri Light" pitchFamily="34" charset="0"/>
                <a:cs typeface="Calibri Light" pitchFamily="34" charset="0"/>
              </a:rPr>
              <a:t>. In our case, </a:t>
            </a:r>
            <a:r>
              <a:rPr lang="sr-Latn-RS" sz="2600" b="1" u="sng" dirty="0" smtClean="0">
                <a:latin typeface="Calibri Light" pitchFamily="34" charset="0"/>
                <a:cs typeface="Calibri Light" pitchFamily="34" charset="0"/>
              </a:rPr>
              <a:t>the</a:t>
            </a:r>
            <a:r>
              <a:rPr lang="en-US" sz="2600" b="1" u="sng" dirty="0" smtClean="0">
                <a:latin typeface="Calibri Light" pitchFamily="34" charset="0"/>
                <a:cs typeface="Calibri Light" pitchFamily="34" charset="0"/>
              </a:rPr>
              <a:t> University of </a:t>
            </a:r>
            <a:r>
              <a:rPr lang="sr-Latn-RS" sz="2600" b="1" u="sng" dirty="0" smtClean="0">
                <a:latin typeface="Calibri Light" pitchFamily="34" charset="0"/>
                <a:cs typeface="Calibri Light" pitchFamily="34" charset="0"/>
              </a:rPr>
              <a:t>Nis</a:t>
            </a:r>
            <a:r>
              <a:rPr lang="en-US" sz="2600" b="1" u="sng" dirty="0" smtClean="0">
                <a:latin typeface="Calibri Light" pitchFamily="34" charset="0"/>
                <a:cs typeface="Calibri Light" pitchFamily="34" charset="0"/>
              </a:rPr>
              <a:t>.</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P</a:t>
            </a:r>
            <a:r>
              <a:rPr lang="sr-Latn-RS" sz="2600" b="1" dirty="0" smtClean="0">
                <a:solidFill>
                  <a:srgbClr val="FF0000"/>
                </a:solidFill>
                <a:latin typeface="Calibri Light" pitchFamily="34" charset="0"/>
                <a:cs typeface="Calibri Light" pitchFamily="34" charset="0"/>
              </a:rPr>
              <a:t>1</a:t>
            </a:r>
            <a:r>
              <a:rPr lang="en-US" sz="2600" b="1" dirty="0" smtClean="0">
                <a:solidFill>
                  <a:srgbClr val="FF0000"/>
                </a:solidFill>
                <a:latin typeface="Calibri Light" pitchFamily="34" charset="0"/>
                <a:cs typeface="Calibri Light" pitchFamily="34" charset="0"/>
              </a:rPr>
              <a:t> – </a:t>
            </a:r>
            <a:r>
              <a:rPr lang="sr-Latn-RS" sz="2600" b="1" dirty="0" smtClean="0">
                <a:solidFill>
                  <a:srgbClr val="FF0000"/>
                </a:solidFill>
                <a:latin typeface="Calibri Light" pitchFamily="34" charset="0"/>
                <a:cs typeface="Calibri Light" pitchFamily="34" charset="0"/>
              </a:rPr>
              <a:t>JD</a:t>
            </a:r>
            <a:r>
              <a:rPr lang="en-US" sz="2600" b="1" dirty="0" smtClean="0">
                <a:solidFill>
                  <a:srgbClr val="FF0000"/>
                </a:solidFill>
                <a:latin typeface="Calibri Light" pitchFamily="34" charset="0"/>
                <a:cs typeface="Calibri Light" pitchFamily="34" charset="0"/>
              </a:rPr>
              <a:t> – 001</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P</a:t>
            </a:r>
            <a:r>
              <a:rPr lang="sr-Latn-RS" sz="2600" b="1" dirty="0" smtClean="0">
                <a:solidFill>
                  <a:srgbClr val="FF0000"/>
                </a:solidFill>
                <a:latin typeface="Calibri Light" pitchFamily="34" charset="0"/>
                <a:cs typeface="Calibri Light" pitchFamily="34" charset="0"/>
              </a:rPr>
              <a:t>1</a:t>
            </a:r>
            <a:r>
              <a:rPr lang="en-US" sz="2600" b="1" dirty="0" smtClean="0">
                <a:solidFill>
                  <a:srgbClr val="FF0000"/>
                </a:solidFill>
                <a:latin typeface="Calibri Light" pitchFamily="34" charset="0"/>
                <a:cs typeface="Calibri Light" pitchFamily="34" charset="0"/>
              </a:rPr>
              <a:t> </a:t>
            </a:r>
            <a:r>
              <a:rPr lang="sr-Latn-RS" sz="2600" b="1" dirty="0" smtClean="0">
                <a:solidFill>
                  <a:srgbClr val="FF0000"/>
                </a:solidFill>
                <a:latin typeface="Calibri Light" pitchFamily="34" charset="0"/>
                <a:cs typeface="Calibri Light" pitchFamily="34" charset="0"/>
              </a:rPr>
              <a:t>– partner </a:t>
            </a:r>
            <a:r>
              <a:rPr lang="en-US" sz="2600" b="1" dirty="0" smtClean="0">
                <a:solidFill>
                  <a:srgbClr val="FF0000"/>
                </a:solidFill>
                <a:latin typeface="Calibri Light" pitchFamily="34" charset="0"/>
                <a:cs typeface="Calibri Light" pitchFamily="34" charset="0"/>
              </a:rPr>
              <a:t>number</a:t>
            </a:r>
          </a:p>
          <a:p>
            <a:pPr algn="just" fontAlgn="auto">
              <a:spcBef>
                <a:spcPts val="0"/>
              </a:spcBef>
              <a:spcAft>
                <a:spcPts val="0"/>
              </a:spcAft>
              <a:defRPr/>
            </a:pPr>
            <a:r>
              <a:rPr lang="sr-Latn-RS" sz="2600" b="1" dirty="0" smtClean="0">
                <a:solidFill>
                  <a:srgbClr val="FF0000"/>
                </a:solidFill>
                <a:latin typeface="Calibri Light" pitchFamily="34" charset="0"/>
                <a:cs typeface="Calibri Light" pitchFamily="34" charset="0"/>
              </a:rPr>
              <a:t>JD </a:t>
            </a:r>
            <a:r>
              <a:rPr lang="en-US" sz="2600" b="1" dirty="0" smtClean="0">
                <a:solidFill>
                  <a:srgbClr val="FF0000"/>
                </a:solidFill>
                <a:latin typeface="Calibri Light" pitchFamily="34" charset="0"/>
                <a:cs typeface="Calibri Light" pitchFamily="34" charset="0"/>
              </a:rPr>
              <a:t>– </a:t>
            </a:r>
            <a:r>
              <a:rPr lang="sr-Latn-RS" sz="2600" b="1" dirty="0" smtClean="0">
                <a:solidFill>
                  <a:srgbClr val="FF0000"/>
                </a:solidFill>
                <a:latin typeface="Calibri Light" pitchFamily="34" charset="0"/>
                <a:cs typeface="Calibri Light" pitchFamily="34" charset="0"/>
              </a:rPr>
              <a:t>Joint Declaration</a:t>
            </a:r>
            <a:r>
              <a:rPr lang="en-US" sz="2600" b="1" dirty="0" smtClean="0">
                <a:solidFill>
                  <a:srgbClr val="FF0000"/>
                </a:solidFill>
                <a:latin typeface="Calibri Light" pitchFamily="34" charset="0"/>
                <a:cs typeface="Calibri Light" pitchFamily="34" charset="0"/>
              </a:rPr>
              <a:t> (Staff Costs -Budget Headings)</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001÷100 </a:t>
            </a:r>
            <a:r>
              <a:rPr lang="sr-Latn-RS" sz="2600" b="1" dirty="0" smtClean="0">
                <a:solidFill>
                  <a:srgbClr val="FF0000"/>
                </a:solidFill>
                <a:latin typeface="Calibri Light" pitchFamily="34" charset="0"/>
                <a:cs typeface="Calibri Light" pitchFamily="34" charset="0"/>
              </a:rPr>
              <a:t>T</a:t>
            </a:r>
            <a:r>
              <a:rPr lang="en-US" sz="2600" b="1" dirty="0" err="1" smtClean="0">
                <a:solidFill>
                  <a:srgbClr val="FF0000"/>
                </a:solidFill>
                <a:latin typeface="Calibri Light" pitchFamily="34" charset="0"/>
                <a:cs typeface="Calibri Light" pitchFamily="34" charset="0"/>
              </a:rPr>
              <a:t>hree</a:t>
            </a:r>
            <a:r>
              <a:rPr lang="en-US" sz="2600" b="1" dirty="0" smtClean="0">
                <a:solidFill>
                  <a:srgbClr val="FF0000"/>
                </a:solidFill>
                <a:latin typeface="Calibri Light" pitchFamily="34" charset="0"/>
                <a:cs typeface="Calibri Light" pitchFamily="34" charset="0"/>
              </a:rPr>
              <a:t> digits</a:t>
            </a:r>
            <a:r>
              <a:rPr lang="sr-Latn-RS" sz="2600" b="1" dirty="0" smtClean="0">
                <a:solidFill>
                  <a:srgbClr val="FF0000"/>
                </a:solidFill>
                <a:latin typeface="Calibri Light" pitchFamily="34" charset="0"/>
                <a:cs typeface="Calibri Light" pitchFamily="34" charset="0"/>
              </a:rPr>
              <a:t> should be used</a:t>
            </a:r>
            <a:endParaRPr lang="en-US" sz="2600" b="1" dirty="0" smtClean="0">
              <a:solidFill>
                <a:srgbClr val="FF0000"/>
              </a:solidFill>
              <a:latin typeface="Calibri Light" pitchFamily="34" charset="0"/>
              <a:cs typeface="Calibri Light" pitchFamily="34" charset="0"/>
            </a:endParaRPr>
          </a:p>
          <a:p>
            <a:pPr marL="285750" indent="-285750" algn="just">
              <a:spcBef>
                <a:spcPct val="20000"/>
              </a:spcBef>
              <a:buClr>
                <a:srgbClr val="009FBA"/>
              </a:buClr>
              <a:buFont typeface="Wingdings" pitchFamily="2" charset="2"/>
              <a:buChar char="Ø"/>
            </a:pP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en-US" sz="3600" b="1" dirty="0" smtClean="0">
                <a:solidFill>
                  <a:schemeClr val="tx2">
                    <a:lumMod val="60000"/>
                    <a:lumOff val="40000"/>
                  </a:schemeClr>
                </a:solidFill>
                <a:latin typeface="Calibri Light" pitchFamily="34" charset="0"/>
                <a:cs typeface="Calibri Light" pitchFamily="34" charset="0"/>
              </a:rPr>
              <a:t>Rules for designation of </a:t>
            </a:r>
            <a:r>
              <a:rPr lang="sr-Latn-RS" sz="3600" b="1" dirty="0" smtClean="0">
                <a:solidFill>
                  <a:schemeClr val="tx2">
                    <a:lumMod val="60000"/>
                    <a:lumOff val="40000"/>
                  </a:schemeClr>
                </a:solidFill>
                <a:latin typeface="Calibri Light" pitchFamily="34" charset="0"/>
                <a:cs typeface="Calibri Light" pitchFamily="34" charset="0"/>
              </a:rPr>
              <a:t>Joint declaration</a:t>
            </a:r>
            <a:endParaRPr lang="en-US" sz="3600" b="1" dirty="0">
              <a:solidFill>
                <a:schemeClr val="tx2">
                  <a:lumMod val="60000"/>
                  <a:lumOff val="40000"/>
                </a:schemeClr>
              </a:solidFill>
              <a:latin typeface="Calibri Light" pitchFamily="34" charset="0"/>
              <a:cs typeface="Calibri Light" pitchFamily="34" charset="0"/>
            </a:endParaRPr>
          </a:p>
        </p:txBody>
      </p:sp>
      <p:pic>
        <p:nvPicPr>
          <p:cNvPr id="1026" name="Picture 2"/>
          <p:cNvPicPr>
            <a:picLocks noChangeAspect="1" noChangeArrowheads="1"/>
          </p:cNvPicPr>
          <p:nvPr/>
        </p:nvPicPr>
        <p:blipFill>
          <a:blip r:embed="rId6" cstate="print"/>
          <a:srcRect/>
          <a:stretch>
            <a:fillRect/>
          </a:stretch>
        </p:blipFill>
        <p:spPr bwMode="auto">
          <a:xfrm>
            <a:off x="5105400" y="1143000"/>
            <a:ext cx="3495675" cy="5086350"/>
          </a:xfrm>
          <a:prstGeom prst="rect">
            <a:avLst/>
          </a:prstGeom>
          <a:noFill/>
          <a:ln w="9525">
            <a:noFill/>
            <a:miter lim="800000"/>
            <a:headEnd/>
            <a:tailEnd/>
          </a:ln>
        </p:spPr>
      </p:pic>
      <p:sp>
        <p:nvSpPr>
          <p:cNvPr id="13" name="Rectangle 7"/>
          <p:cNvSpPr>
            <a:spLocks noChangeArrowheads="1"/>
          </p:cNvSpPr>
          <p:nvPr/>
        </p:nvSpPr>
        <p:spPr bwMode="auto">
          <a:xfrm>
            <a:off x="5457373" y="1219200"/>
            <a:ext cx="1132041" cy="307777"/>
          </a:xfrm>
          <a:prstGeom prst="rect">
            <a:avLst/>
          </a:prstGeom>
          <a:noFill/>
          <a:ln w="9525">
            <a:noFill/>
            <a:miter lim="800000"/>
            <a:headEnd/>
            <a:tailEnd/>
          </a:ln>
        </p:spPr>
        <p:txBody>
          <a:bodyPr wrap="none">
            <a:spAutoFit/>
          </a:bodyPr>
          <a:lstStyle/>
          <a:p>
            <a:pPr algn="just"/>
            <a:r>
              <a:rPr lang="en-US" sz="1400" b="1" dirty="0" smtClean="0">
                <a:solidFill>
                  <a:srgbClr val="FF0000"/>
                </a:solidFill>
                <a:latin typeface="Calibri Light" pitchFamily="34" charset="0"/>
                <a:cs typeface="Calibri Light" pitchFamily="34" charset="0"/>
              </a:rPr>
              <a:t>P</a:t>
            </a:r>
            <a:r>
              <a:rPr lang="sr-Latn-RS" sz="1400" b="1" dirty="0" smtClean="0">
                <a:solidFill>
                  <a:srgbClr val="FF0000"/>
                </a:solidFill>
                <a:latin typeface="Calibri Light" pitchFamily="34" charset="0"/>
                <a:cs typeface="Calibri Light" pitchFamily="34" charset="0"/>
              </a:rPr>
              <a:t>1</a:t>
            </a:r>
            <a:r>
              <a:rPr lang="en-US" sz="1400" b="1" dirty="0" smtClean="0">
                <a:solidFill>
                  <a:srgbClr val="FF0000"/>
                </a:solidFill>
                <a:latin typeface="Calibri Light" pitchFamily="34" charset="0"/>
                <a:cs typeface="Calibri Light" pitchFamily="34" charset="0"/>
              </a:rPr>
              <a:t> </a:t>
            </a:r>
            <a:r>
              <a:rPr lang="en-US" sz="1400" b="1" dirty="0">
                <a:solidFill>
                  <a:srgbClr val="FF0000"/>
                </a:solidFill>
                <a:latin typeface="Calibri Light" pitchFamily="34" charset="0"/>
                <a:cs typeface="Calibri Light" pitchFamily="34" charset="0"/>
              </a:rPr>
              <a:t>– </a:t>
            </a:r>
            <a:r>
              <a:rPr lang="sr-Latn-RS" sz="1400" b="1" dirty="0" smtClean="0">
                <a:solidFill>
                  <a:srgbClr val="FF0000"/>
                </a:solidFill>
                <a:latin typeface="Calibri Light" pitchFamily="34" charset="0"/>
                <a:cs typeface="Calibri Light" pitchFamily="34" charset="0"/>
              </a:rPr>
              <a:t>JD</a:t>
            </a:r>
            <a:r>
              <a:rPr lang="en-US" sz="1400" b="1" dirty="0" smtClean="0">
                <a:solidFill>
                  <a:srgbClr val="FF0000"/>
                </a:solidFill>
                <a:latin typeface="Calibri Light" pitchFamily="34" charset="0"/>
                <a:cs typeface="Calibri Light" pitchFamily="34" charset="0"/>
              </a:rPr>
              <a:t> </a:t>
            </a:r>
            <a:r>
              <a:rPr lang="en-US" sz="1400" b="1" dirty="0">
                <a:solidFill>
                  <a:srgbClr val="FF0000"/>
                </a:solidFill>
                <a:latin typeface="Calibri Light" pitchFamily="34" charset="0"/>
                <a:cs typeface="Calibri Light" pitchFamily="34" charset="0"/>
              </a:rPr>
              <a:t>– 001</a:t>
            </a:r>
          </a:p>
        </p:txBody>
      </p:sp>
      <p:cxnSp>
        <p:nvCxnSpPr>
          <p:cNvPr id="14" name="Straight Arrow Connector 13"/>
          <p:cNvCxnSpPr/>
          <p:nvPr/>
        </p:nvCxnSpPr>
        <p:spPr>
          <a:xfrm flipV="1">
            <a:off x="3505200" y="1371600"/>
            <a:ext cx="3886200" cy="99060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7"/>
          <p:cNvSpPr>
            <a:spLocks noChangeArrowheads="1"/>
          </p:cNvSpPr>
          <p:nvPr/>
        </p:nvSpPr>
        <p:spPr bwMode="auto">
          <a:xfrm>
            <a:off x="381000" y="2438400"/>
            <a:ext cx="4714875" cy="369888"/>
          </a:xfrm>
          <a:prstGeom prst="rect">
            <a:avLst/>
          </a:prstGeom>
          <a:noFill/>
          <a:ln w="9525">
            <a:noFill/>
            <a:miter lim="800000"/>
            <a:headEnd/>
            <a:tailEnd/>
          </a:ln>
        </p:spPr>
        <p:txBody>
          <a:bodyPr>
            <a:spAutoFit/>
          </a:bodyPr>
          <a:lstStyle/>
          <a:p>
            <a:r>
              <a:rPr lang="en-US" b="1" dirty="0" smtClean="0">
                <a:latin typeface="Calibri Light" pitchFamily="34" charset="0"/>
                <a:cs typeface="Calibri Light" pitchFamily="34" charset="0"/>
              </a:rPr>
              <a:t>5</a:t>
            </a:r>
            <a:r>
              <a:rPr lang="sr-Latn-RS" b="1" dirty="0" smtClean="0">
                <a:latin typeface="Calibri Light" pitchFamily="34" charset="0"/>
                <a:cs typeface="Calibri Light" pitchFamily="34" charset="0"/>
              </a:rPr>
              <a:t>97888</a:t>
            </a:r>
            <a:r>
              <a:rPr lang="en-US" b="1" dirty="0" smtClean="0">
                <a:latin typeface="Calibri Light" pitchFamily="34" charset="0"/>
                <a:cs typeface="Calibri Light" pitchFamily="34" charset="0"/>
              </a:rPr>
              <a:t>-EPP-1-201</a:t>
            </a:r>
            <a:r>
              <a:rPr lang="sr-Latn-RS" b="1" dirty="0" smtClean="0">
                <a:latin typeface="Calibri Light" pitchFamily="34" charset="0"/>
                <a:cs typeface="Calibri Light" pitchFamily="34" charset="0"/>
              </a:rPr>
              <a:t>8</a:t>
            </a:r>
            <a:r>
              <a:rPr lang="en-US" b="1" dirty="0" smtClean="0">
                <a:latin typeface="Calibri Light" pitchFamily="34" charset="0"/>
                <a:cs typeface="Calibri Light" pitchFamily="34" charset="0"/>
              </a:rPr>
              <a:t>-1-RS-EPPKA2-CBHE-JP</a:t>
            </a:r>
            <a:endParaRPr lang="en-US" b="1" dirty="0">
              <a:latin typeface="Calibri Light" pitchFamily="34" charset="0"/>
              <a:cs typeface="Calibri Light" pitchFamily="34" charset="0"/>
            </a:endParaRPr>
          </a:p>
        </p:txBody>
      </p:sp>
      <p:sp>
        <p:nvSpPr>
          <p:cNvPr id="17" name="Rectangle 16"/>
          <p:cNvSpPr/>
          <p:nvPr/>
        </p:nvSpPr>
        <p:spPr>
          <a:xfrm>
            <a:off x="228600" y="3124200"/>
            <a:ext cx="4800600" cy="400110"/>
          </a:xfrm>
          <a:prstGeom prst="rect">
            <a:avLst/>
          </a:prstGeom>
        </p:spPr>
        <p:txBody>
          <a:bodyPr wrap="square">
            <a:spAutoFit/>
          </a:bodyPr>
          <a:lstStyle/>
          <a:p>
            <a:pPr algn="just" fontAlgn="auto">
              <a:spcBef>
                <a:spcPts val="0"/>
              </a:spcBef>
              <a:spcAft>
                <a:spcPts val="0"/>
              </a:spcAft>
              <a:defRPr/>
            </a:pPr>
            <a:r>
              <a:rPr lang="x-none" sz="2000" b="1" u="sng" kern="0">
                <a:solidFill>
                  <a:srgbClr val="FF0000"/>
                </a:solidFill>
                <a:latin typeface="Calibri Light" pitchFamily="34" charset="0"/>
                <a:cs typeface="Calibri Light" pitchFamily="34" charset="0"/>
              </a:rPr>
              <a:t>All documents to be delivered in hard </a:t>
            </a:r>
            <a:r>
              <a:rPr lang="x-none" sz="2000" b="1" u="sng" kern="0" smtClean="0">
                <a:solidFill>
                  <a:srgbClr val="FF0000"/>
                </a:solidFill>
                <a:latin typeface="Calibri Light" pitchFamily="34" charset="0"/>
                <a:cs typeface="Calibri Light" pitchFamily="34" charset="0"/>
              </a:rPr>
              <a:t>copies</a:t>
            </a:r>
            <a:endParaRPr lang="en-US" sz="2000" dirty="0">
              <a:latin typeface="Calibri Light" pitchFamily="34" charset="0"/>
              <a:cs typeface="Calibri Light" pitchFamily="34" charset="0"/>
            </a:endParaRPr>
          </a:p>
        </p:txBody>
      </p:sp>
      <p:sp>
        <p:nvSpPr>
          <p:cNvPr id="18" name="Rectangle 14"/>
          <p:cNvSpPr>
            <a:spLocks noChangeArrowheads="1"/>
          </p:cNvSpPr>
          <p:nvPr/>
        </p:nvSpPr>
        <p:spPr bwMode="auto">
          <a:xfrm>
            <a:off x="228601" y="4419600"/>
            <a:ext cx="4800600" cy="1785104"/>
          </a:xfrm>
          <a:prstGeom prst="rect">
            <a:avLst/>
          </a:prstGeom>
          <a:noFill/>
          <a:ln w="9525">
            <a:noFill/>
            <a:miter lim="800000"/>
            <a:headEnd/>
            <a:tailEnd/>
          </a:ln>
        </p:spPr>
        <p:txBody>
          <a:bodyPr wrap="square">
            <a:spAutoFit/>
          </a:bodyPr>
          <a:lstStyle/>
          <a:p>
            <a:pPr algn="just"/>
            <a:r>
              <a:rPr lang="en-US" sz="2200" b="1" dirty="0">
                <a:solidFill>
                  <a:srgbClr val="FF0000"/>
                </a:solidFill>
                <a:latin typeface="Calibri Light" pitchFamily="34" charset="0"/>
                <a:cs typeface="Calibri Light" pitchFamily="34" charset="0"/>
              </a:rPr>
              <a:t>All these documents which regarding the Staff </a:t>
            </a:r>
            <a:r>
              <a:rPr lang="en-US" sz="2200" b="1" dirty="0" smtClean="0">
                <a:solidFill>
                  <a:srgbClr val="FF0000"/>
                </a:solidFill>
                <a:latin typeface="Calibri Light" pitchFamily="34" charset="0"/>
                <a:cs typeface="Calibri Light" pitchFamily="34" charset="0"/>
              </a:rPr>
              <a:t>costs, Travel costs etc</a:t>
            </a:r>
            <a:r>
              <a:rPr lang="en-US" sz="2200" b="1" dirty="0">
                <a:solidFill>
                  <a:srgbClr val="FF0000"/>
                </a:solidFill>
                <a:latin typeface="Calibri Light" pitchFamily="34" charset="0"/>
                <a:cs typeface="Calibri Light" pitchFamily="34" charset="0"/>
              </a:rPr>
              <a:t>, should be scanned and posted on the project platform in the area that provided for this purpose</a:t>
            </a:r>
            <a:r>
              <a:rPr lang="en-US" sz="2200" b="1" dirty="0">
                <a:latin typeface="Calibri Light" pitchFamily="34" charset="0"/>
                <a:cs typeface="Calibri Light" pitchFamily="34" charset="0"/>
              </a:rPr>
              <a:t>. </a:t>
            </a:r>
            <a:r>
              <a:rPr lang="en-US" sz="2200" b="1" u="sng" dirty="0" smtClean="0">
                <a:latin typeface="Calibri Light" pitchFamily="34" charset="0"/>
                <a:cs typeface="Calibri Light" pitchFamily="34" charset="0"/>
              </a:rPr>
              <a:t>http://mngt.</a:t>
            </a:r>
            <a:r>
              <a:rPr lang="sr-Latn-RS" sz="2200" b="1" u="sng" dirty="0" smtClean="0">
                <a:latin typeface="Calibri Light" pitchFamily="34" charset="0"/>
                <a:cs typeface="Calibri Light" pitchFamily="34" charset="0"/>
              </a:rPr>
              <a:t>swarm</a:t>
            </a:r>
            <a:r>
              <a:rPr lang="en-US" sz="2200" b="1" u="sng" dirty="0" smtClean="0">
                <a:latin typeface="Calibri Light" pitchFamily="34" charset="0"/>
                <a:cs typeface="Calibri Light" pitchFamily="34" charset="0"/>
              </a:rPr>
              <a:t>.</a:t>
            </a:r>
            <a:r>
              <a:rPr lang="en-US" sz="2200" b="1" u="sng" dirty="0" err="1" smtClean="0">
                <a:latin typeface="Calibri Light" pitchFamily="34" charset="0"/>
                <a:cs typeface="Calibri Light" pitchFamily="34" charset="0"/>
              </a:rPr>
              <a:t>ni.ac.rs</a:t>
            </a:r>
            <a:r>
              <a:rPr lang="en-US" sz="2200" b="1" u="sng" dirty="0" smtClean="0">
                <a:latin typeface="Calibri Light" pitchFamily="34" charset="0"/>
                <a:cs typeface="Calibri Light" pitchFamily="34" charset="0"/>
              </a:rPr>
              <a:t>/</a:t>
            </a:r>
            <a:endParaRPr lang="en-US" sz="2200" b="1" u="sng"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229600" cy="838200"/>
          </a:xfrm>
        </p:spPr>
        <p:txBody>
          <a:bodyPr>
            <a:noAutofit/>
          </a:bodyPr>
          <a:lstStyle/>
          <a:p>
            <a:r>
              <a:rPr lang="sr-Latn-RS" sz="4000" b="1" dirty="0" smtClean="0">
                <a:solidFill>
                  <a:schemeClr val="tx2">
                    <a:lumMod val="60000"/>
                    <a:lumOff val="40000"/>
                  </a:schemeClr>
                </a:solidFill>
                <a:latin typeface="Calibri Light" pitchFamily="34" charset="0"/>
                <a:cs typeface="Calibri Light" pitchFamily="34" charset="0"/>
              </a:rPr>
              <a:t>Key players</a:t>
            </a:r>
            <a:endParaRPr lang="en-US" sz="40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sr-Latn-RS" sz="2000" dirty="0" smtClean="0">
                <a:latin typeface="Calibri Light" pitchFamily="34" charset="0"/>
                <a:cs typeface="Calibri Light" pitchFamily="34" charset="0"/>
              </a:rPr>
              <a:t>	          </a:t>
            </a:r>
            <a:r>
              <a:rPr lang="sr-Latn-RS" sz="2000" b="1" dirty="0" smtClean="0">
                <a:latin typeface="Calibri Light" pitchFamily="34" charset="0"/>
                <a:cs typeface="Calibri Light" pitchFamily="34" charset="0"/>
              </a:rPr>
              <a:t>WB</a:t>
            </a:r>
          </a:p>
          <a:p>
            <a:pPr lvl="2">
              <a:buFont typeface="Wingdings" pitchFamily="2" charset="2"/>
              <a:buChar char="v"/>
            </a:pPr>
            <a:r>
              <a:rPr lang="nl-BE" sz="2000" dirty="0" smtClean="0">
                <a:latin typeface="Calibri Light" pitchFamily="34" charset="0"/>
                <a:cs typeface="Calibri Light" pitchFamily="34" charset="0"/>
              </a:rPr>
              <a:t> </a:t>
            </a:r>
            <a:r>
              <a:rPr lang="bs-Latn-BA" sz="2000" dirty="0" smtClean="0">
                <a:latin typeface="Calibri Light" pitchFamily="34" charset="0"/>
                <a:cs typeface="Calibri Light" pitchFamily="34" charset="0"/>
              </a:rPr>
              <a:t>P8 -  University of Novi Sad (UNS)</a:t>
            </a:r>
          </a:p>
          <a:p>
            <a:pPr lvl="2">
              <a:buFont typeface="Wingdings" pitchFamily="2" charset="2"/>
              <a:buChar char="v"/>
            </a:pPr>
            <a:r>
              <a:rPr lang="bs-Latn-BA" sz="2000" dirty="0" smtClean="0">
                <a:latin typeface="Calibri Light" pitchFamily="34" charset="0"/>
                <a:cs typeface="Calibri Light" pitchFamily="34" charset="0"/>
              </a:rPr>
              <a:t> P9 -  University of Sarajevo (UNSA)</a:t>
            </a:r>
          </a:p>
          <a:p>
            <a:pPr lvl="2">
              <a:buFont typeface="Wingdings" pitchFamily="2" charset="2"/>
              <a:buChar char="v"/>
            </a:pPr>
            <a:r>
              <a:rPr lang="bs-Latn-BA" sz="2000" dirty="0" smtClean="0">
                <a:latin typeface="Calibri Light" pitchFamily="34" charset="0"/>
                <a:cs typeface="Calibri Light" pitchFamily="34" charset="0"/>
              </a:rPr>
              <a:t> P10 -  Dzemal Bijedic University of Mostar (UNMO)</a:t>
            </a:r>
          </a:p>
          <a:p>
            <a:pPr lvl="2">
              <a:buFont typeface="Wingdings" pitchFamily="2" charset="2"/>
              <a:buChar char="v"/>
            </a:pPr>
            <a:r>
              <a:rPr lang="bs-Latn-BA" sz="2000" dirty="0" smtClean="0">
                <a:latin typeface="Calibri Light" pitchFamily="34" charset="0"/>
                <a:cs typeface="Calibri Light" pitchFamily="34" charset="0"/>
              </a:rPr>
              <a:t> P11 -  University of Pristina in Kosovska Mitrovica  (UPKM)</a:t>
            </a:r>
          </a:p>
          <a:p>
            <a:pPr lvl="2">
              <a:buFont typeface="Wingdings" pitchFamily="2" charset="2"/>
              <a:buChar char="v"/>
            </a:pPr>
            <a:r>
              <a:rPr lang="bs-Latn-BA" sz="2000" dirty="0" smtClean="0">
                <a:latin typeface="Calibri Light" pitchFamily="34" charset="0"/>
                <a:cs typeface="Calibri Light" pitchFamily="34" charset="0"/>
              </a:rPr>
              <a:t> P12 - Technical College of Applied Sciences Urosevac with temporary seat in Leposavic  (TCASU)</a:t>
            </a:r>
          </a:p>
          <a:p>
            <a:pPr lvl="2">
              <a:buFont typeface="Wingdings" pitchFamily="2" charset="2"/>
              <a:buChar char="v"/>
            </a:pPr>
            <a:r>
              <a:rPr lang="bs-Latn-BA" sz="2000" dirty="0" smtClean="0">
                <a:latin typeface="Calibri Light" pitchFamily="34" charset="0"/>
                <a:cs typeface="Calibri Light" pitchFamily="34" charset="0"/>
              </a:rPr>
              <a:t> P13 - University of Montenegro (UoM)</a:t>
            </a:r>
          </a:p>
          <a:p>
            <a:pPr lvl="2">
              <a:buFont typeface="Wingdings" pitchFamily="2" charset="2"/>
              <a:buChar char="v"/>
            </a:pPr>
            <a:r>
              <a:rPr lang="bs-Latn-BA" sz="2000" dirty="0" smtClean="0">
                <a:latin typeface="Calibri Light" pitchFamily="34" charset="0"/>
                <a:cs typeface="Calibri Light" pitchFamily="34" charset="0"/>
              </a:rPr>
              <a:t> P14 - Public Water Management Company ‘’Vode Vojvodine’’ (PWMC VV)</a:t>
            </a:r>
            <a:endParaRPr lang="nl-BE" sz="2000" dirty="0" smtClean="0">
              <a:latin typeface="Calibri Light" pitchFamily="34" charset="0"/>
              <a:cs typeface="Calibri Light" pitchFamily="34" charset="0"/>
            </a:endParaRPr>
          </a:p>
          <a:p>
            <a:pPr lvl="1"/>
            <a:endParaRPr lang="nl-BE" sz="20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Joint declaration</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0668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300" dirty="0" smtClean="0">
                <a:latin typeface="Calibri Light" pitchFamily="34" charset="0"/>
                <a:cs typeface="Calibri Light" pitchFamily="34" charset="0"/>
              </a:rPr>
              <a:t> </a:t>
            </a:r>
            <a:r>
              <a:rPr lang="en-GB" sz="2600" dirty="0" smtClean="0">
                <a:solidFill>
                  <a:schemeClr val="tx2"/>
                </a:solidFill>
                <a:latin typeface="Calibri Light" pitchFamily="34" charset="0"/>
                <a:cs typeface="Calibri Light" pitchFamily="34" charset="0"/>
              </a:rPr>
              <a:t>Joint declaration </a:t>
            </a:r>
            <a:r>
              <a:rPr lang="en-GB" sz="2600" dirty="0" smtClean="0">
                <a:latin typeface="Calibri Light" pitchFamily="34" charset="0"/>
                <a:cs typeface="Calibri Light" pitchFamily="34" charset="0"/>
              </a:rPr>
              <a:t>must be in line with </a:t>
            </a:r>
            <a:r>
              <a:rPr lang="en-GB" sz="2600" dirty="0" smtClean="0">
                <a:solidFill>
                  <a:schemeClr val="tx2"/>
                </a:solidFill>
                <a:latin typeface="Calibri Light" pitchFamily="34" charset="0"/>
                <a:cs typeface="Calibri Light" pitchFamily="34" charset="0"/>
              </a:rPr>
              <a:t>time-sheet</a:t>
            </a:r>
            <a:r>
              <a:rPr lang="en-GB" sz="2600" dirty="0" smtClean="0">
                <a:latin typeface="Calibri Light" pitchFamily="34" charset="0"/>
                <a:cs typeface="Calibri Light" pitchFamily="34" charset="0"/>
              </a:rPr>
              <a:t> (number of days and description of tasks performed and outputs produced)</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Staff costs filled in Financial report must be in line with both joint declaration and time-sheet</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One person can be engaged regarding different staff categories (for example, manager and researcher/teacher/trainer)</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Joint declaration and time-sheet must be signed by legal representative</a:t>
            </a:r>
            <a:endParaRPr lang="sr-Latn-RS" sz="2600" dirty="0" smtClean="0">
              <a:latin typeface="Calibri Light" pitchFamily="34" charset="0"/>
              <a:cs typeface="Calibri Light" pitchFamily="34" charset="0"/>
            </a:endParaRPr>
          </a:p>
          <a:p>
            <a:pPr algn="just">
              <a:buFont typeface="Wingdings" pitchFamily="2" charset="2"/>
              <a:buChar char="Ø"/>
            </a:pPr>
            <a:r>
              <a:rPr lang="sr-Latn-RS" sz="2600" dirty="0" smtClean="0">
                <a:latin typeface="Calibri Light" pitchFamily="34" charset="0"/>
                <a:cs typeface="Calibri Light" pitchFamily="34" charset="0"/>
              </a:rPr>
              <a:t> Time-sheet should be attached to each joint declaration</a:t>
            </a:r>
          </a:p>
          <a:p>
            <a:pPr algn="just">
              <a:buFont typeface="Wingdings" pitchFamily="2" charset="2"/>
              <a:buChar char="Ø"/>
            </a:pPr>
            <a:r>
              <a:rPr lang="sr-Latn-RS" sz="2600" dirty="0" smtClean="0">
                <a:latin typeface="Calibri Light" pitchFamily="34" charset="0"/>
                <a:cs typeface="Calibri Light" pitchFamily="34" charset="0"/>
              </a:rPr>
              <a:t> Declared working days should not exceed 20 days per month or 240 days per year</a:t>
            </a:r>
            <a:r>
              <a:rPr lang="sr-Latn-RS" sz="2800" dirty="0" smtClean="0">
                <a:latin typeface="Book Antiqua" pitchFamily="18" charset="0"/>
                <a:cs typeface="Times New Roman" pitchFamily="18" charset="0"/>
              </a:rPr>
              <a:t> </a:t>
            </a:r>
            <a:endParaRPr lang="en-GB" sz="2800" dirty="0" smtClean="0">
              <a:latin typeface="Book Antiqua" pitchFamily="18" charset="0"/>
              <a:cs typeface="Times New Roman" pitchFamily="18"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Joint declaration</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0668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be careful about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reference number</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insert YES/NO fields regarding employment contract</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provide employment contract</a:t>
            </a:r>
            <a:endParaRPr lang="sr-Latn-RS" sz="2600" dirty="0" smtClean="0">
              <a:latin typeface="Calibri Light" pitchFamily="34" charset="0"/>
              <a:cs typeface="Calibri Light" pitchFamily="34" charset="0"/>
            </a:endParaRPr>
          </a:p>
          <a:p>
            <a:pPr algn="just">
              <a:buFont typeface="Wingdings" pitchFamily="2" charset="2"/>
              <a:buChar char="Ø"/>
            </a:pPr>
            <a:r>
              <a:rPr lang="sr-Latn-RS" sz="2600" dirty="0" smtClean="0">
                <a:latin typeface="Calibri Light" pitchFamily="34" charset="0"/>
                <a:cs typeface="Calibri Light" pitchFamily="34" charset="0"/>
              </a:rPr>
              <a:t> provide documents for the financial transaction</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project’s eligibility period should be in line with </a:t>
            </a:r>
            <a:r>
              <a:rPr lang="sr-Latn-RS" sz="2600" dirty="0" smtClean="0">
                <a:latin typeface="Calibri Light" pitchFamily="34" charset="0"/>
                <a:cs typeface="Calibri Light" pitchFamily="34" charset="0"/>
              </a:rPr>
              <a:t>the </a:t>
            </a:r>
            <a:r>
              <a:rPr lang="en-GB" sz="2600" dirty="0" err="1" smtClean="0">
                <a:latin typeface="Calibri Light" pitchFamily="34" charset="0"/>
                <a:cs typeface="Calibri Light" pitchFamily="34" charset="0"/>
              </a:rPr>
              <a:t>fina</a:t>
            </a:r>
            <a:r>
              <a:rPr lang="sr-Latn-RS" sz="2600" dirty="0" smtClean="0">
                <a:latin typeface="Calibri Light" pitchFamily="34" charset="0"/>
                <a:cs typeface="Calibri Light" pitchFamily="34" charset="0"/>
              </a:rPr>
              <a:t>n</a:t>
            </a:r>
            <a:r>
              <a:rPr lang="en-GB" sz="2600" dirty="0" err="1" smtClean="0">
                <a:latin typeface="Calibri Light" pitchFamily="34" charset="0"/>
                <a:cs typeface="Calibri Light" pitchFamily="34" charset="0"/>
              </a:rPr>
              <a:t>cial</a:t>
            </a:r>
            <a:r>
              <a:rPr lang="en-GB" sz="2600" dirty="0" smtClean="0">
                <a:latin typeface="Calibri Light" pitchFamily="34" charset="0"/>
                <a:cs typeface="Calibri Light" pitchFamily="34" charset="0"/>
              </a:rPr>
              <a:t> plan and work plan</a:t>
            </a:r>
          </a:p>
          <a:p>
            <a:pPr algn="just">
              <a:buFont typeface="Wingdings" pitchFamily="2" charset="2"/>
              <a:buChar char="Ø"/>
            </a:pPr>
            <a:r>
              <a:rPr lang="sr-Latn-RS" sz="2600" dirty="0" smtClean="0">
                <a:latin typeface="Calibri Light" pitchFamily="34" charset="0"/>
                <a:cs typeface="Calibri Light" pitchFamily="34" charset="0"/>
              </a:rPr>
              <a:t> insert the staff category in line with the time-sheet</a:t>
            </a:r>
          </a:p>
          <a:p>
            <a:pPr algn="just">
              <a:buFont typeface="Wingdings" pitchFamily="2" charset="2"/>
              <a:buChar char="Ø"/>
            </a:pPr>
            <a:r>
              <a:rPr lang="sr-Latn-RS" sz="2600" dirty="0" smtClean="0">
                <a:latin typeface="Calibri Light" pitchFamily="34" charset="0"/>
                <a:cs typeface="Calibri Light" pitchFamily="34" charset="0"/>
              </a:rPr>
              <a:t> the staff category to be applied does not depend on the status or title of the individual</a:t>
            </a:r>
          </a:p>
          <a:p>
            <a:pPr algn="just">
              <a:buFont typeface="Wingdings" pitchFamily="2" charset="2"/>
              <a:buChar char="Ø"/>
            </a:pPr>
            <a:r>
              <a:rPr lang="sr-Latn-RS" sz="2600" dirty="0" smtClean="0">
                <a:latin typeface="Calibri Light" pitchFamily="34" charset="0"/>
                <a:cs typeface="Calibri Light" pitchFamily="34" charset="0"/>
              </a:rPr>
              <a:t> for staff performing different categories of tasks a separate convention must be signed for each type of activity</a:t>
            </a:r>
          </a:p>
          <a:p>
            <a:pPr algn="just">
              <a:buFont typeface="Wingdings" pitchFamily="2" charset="2"/>
              <a:buChar char="Ø"/>
            </a:pPr>
            <a:r>
              <a:rPr lang="sr-Latn-RS" sz="2600" dirty="0" smtClean="0">
                <a:latin typeface="Calibri Light" pitchFamily="34" charset="0"/>
                <a:cs typeface="Calibri Light" pitchFamily="34" charset="0"/>
              </a:rPr>
              <a:t> the person performing the activity and </a:t>
            </a:r>
            <a:r>
              <a:rPr lang="en-GB" sz="2600" dirty="0" smtClean="0">
                <a:latin typeface="Calibri Light" pitchFamily="34" charset="0"/>
                <a:cs typeface="Calibri Light" pitchFamily="34" charset="0"/>
              </a:rPr>
              <a:t>legal representative must sign </a:t>
            </a:r>
            <a:r>
              <a:rPr lang="sr-Latn-RS" sz="2600" dirty="0" smtClean="0">
                <a:latin typeface="Calibri Light" pitchFamily="34" charset="0"/>
                <a:cs typeface="Calibri Light" pitchFamily="34" charset="0"/>
              </a:rPr>
              <a:t>joint declaration and stamped</a:t>
            </a:r>
            <a:endParaRPr lang="en-GB" sz="2600" dirty="0" smtClean="0">
              <a:latin typeface="Calibri Light" pitchFamily="34" charset="0"/>
              <a:cs typeface="Calibri Light" pitchFamily="34"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Time-sheet</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0668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600" dirty="0" smtClean="0">
                <a:latin typeface="Calibri Light" pitchFamily="34" charset="0"/>
                <a:cs typeface="Calibri Light" pitchFamily="34" charset="0"/>
              </a:rPr>
              <a:t> the </a:t>
            </a:r>
            <a:r>
              <a:rPr lang="en-GB" sz="2600" dirty="0" smtClean="0">
                <a:latin typeface="Calibri Light" pitchFamily="34" charset="0"/>
                <a:cs typeface="Calibri Light" pitchFamily="34" charset="0"/>
              </a:rPr>
              <a:t>staff category should be in line with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joint declaration</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describe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task</a:t>
            </a:r>
            <a:r>
              <a:rPr lang="sr-Latn-RS" sz="2600" dirty="0" smtClean="0">
                <a:latin typeface="Calibri Light" pitchFamily="34" charset="0"/>
                <a:cs typeface="Calibri Light" pitchFamily="34" charset="0"/>
              </a:rPr>
              <a:t>s</a:t>
            </a:r>
            <a:r>
              <a:rPr lang="en-GB" sz="2600" dirty="0" smtClean="0">
                <a:latin typeface="Calibri Light" pitchFamily="34" charset="0"/>
                <a:cs typeface="Calibri Light" pitchFamily="34" charset="0"/>
              </a:rPr>
              <a:t> performed</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describe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output produced (obligatory)</a:t>
            </a:r>
          </a:p>
          <a:p>
            <a:pPr algn="just">
              <a:buFont typeface="Wingdings" pitchFamily="2" charset="2"/>
              <a:buChar char="Ø"/>
            </a:pPr>
            <a:r>
              <a:rPr lang="sr-Latn-RS" sz="2600" dirty="0" smtClean="0">
                <a:latin typeface="Calibri Light" pitchFamily="34" charset="0"/>
                <a:cs typeface="Calibri Light" pitchFamily="34" charset="0"/>
              </a:rPr>
              <a:t> the related </a:t>
            </a:r>
            <a:r>
              <a:rPr lang="en-GB" sz="2600" dirty="0" smtClean="0">
                <a:latin typeface="Calibri Light" pitchFamily="34" charset="0"/>
                <a:cs typeface="Calibri Light" pitchFamily="34" charset="0"/>
              </a:rPr>
              <a:t>work package and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described task must be in line with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work plan (WP1– Preparation, WP2, WP3, WP4 – Development, WP5 – Quality, WP6 – Dissemination/Exploitation, WP</a:t>
            </a:r>
            <a:r>
              <a:rPr lang="sr-Latn-RS" sz="2600" dirty="0" smtClean="0">
                <a:latin typeface="Calibri Light" pitchFamily="34" charset="0"/>
                <a:cs typeface="Calibri Light" pitchFamily="34" charset="0"/>
              </a:rPr>
              <a:t>7</a:t>
            </a:r>
            <a:r>
              <a:rPr lang="en-GB" sz="2600" dirty="0" smtClean="0">
                <a:latin typeface="Calibri Light" pitchFamily="34" charset="0"/>
                <a:cs typeface="Calibri Light" pitchFamily="34" charset="0"/>
              </a:rPr>
              <a:t> – Management) </a:t>
            </a:r>
          </a:p>
          <a:p>
            <a:pPr algn="just">
              <a:buFont typeface="Wingdings" pitchFamily="2" charset="2"/>
              <a:buChar char="Ø"/>
            </a:pPr>
            <a:r>
              <a:rPr lang="sr-Latn-RS" sz="2600" dirty="0" smtClean="0">
                <a:latin typeface="Calibri Light" pitchFamily="34" charset="0"/>
                <a:cs typeface="Calibri Light" pitchFamily="34" charset="0"/>
              </a:rPr>
              <a:t> the </a:t>
            </a:r>
            <a:r>
              <a:rPr lang="en-GB" sz="2600" dirty="0" smtClean="0">
                <a:latin typeface="Calibri Light" pitchFamily="34" charset="0"/>
                <a:cs typeface="Calibri Light" pitchFamily="34" charset="0"/>
              </a:rPr>
              <a:t>number of days must be in line with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defined HEI financial plan</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be careful about year and month</a:t>
            </a:r>
          </a:p>
          <a:p>
            <a:pPr algn="just">
              <a:buFont typeface="Wingdings" pitchFamily="2" charset="2"/>
              <a:buChar char="Ø"/>
            </a:pPr>
            <a:r>
              <a:rPr lang="sr-Latn-RS" sz="2600" dirty="0" smtClean="0">
                <a:latin typeface="Calibri Light" pitchFamily="34" charset="0"/>
                <a:cs typeface="Calibri Light" pitchFamily="34" charset="0"/>
              </a:rPr>
              <a:t> the person concerned and </a:t>
            </a:r>
            <a:r>
              <a:rPr lang="en-GB" sz="2600" dirty="0" smtClean="0">
                <a:latin typeface="Calibri Light" pitchFamily="34" charset="0"/>
                <a:cs typeface="Calibri Light" pitchFamily="34" charset="0"/>
              </a:rPr>
              <a:t>legal representative must sign time-sheet</a:t>
            </a: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Travel costs and Costs of stay</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89037"/>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6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Staff/students participating in activities related to the achievement of the project </a:t>
            </a:r>
            <a:endParaRPr lang="sr-Latn-RS" sz="2400" dirty="0" smtClean="0">
              <a:latin typeface="Calibri Light" pitchFamily="34" charset="0"/>
              <a:cs typeface="Calibri Light" pitchFamily="34" charset="0"/>
            </a:endParaRPr>
          </a:p>
          <a:p>
            <a:pPr algn="just">
              <a:buFont typeface="Wingdings" pitchFamily="2" charset="2"/>
              <a:buChar char="Ø"/>
            </a:pPr>
            <a:endParaRPr lang="en-U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Unit costs to apply</a:t>
            </a:r>
            <a:r>
              <a:rPr lang="sr-Latn-RS" sz="2400" dirty="0" smtClean="0">
                <a:latin typeface="Calibri Light" pitchFamily="34" charset="0"/>
                <a:cs typeface="Calibri Light" pitchFamily="34" charset="0"/>
              </a:rPr>
              <a:t>:</a:t>
            </a:r>
            <a:r>
              <a:rPr lang="en-US" sz="2400"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travel distance </a:t>
            </a:r>
            <a:r>
              <a:rPr lang="en-US" sz="2400" dirty="0" smtClean="0">
                <a:latin typeface="Calibri Light" pitchFamily="34" charset="0"/>
                <a:cs typeface="Calibri Light" pitchFamily="34" charset="0"/>
              </a:rPr>
              <a:t>(for travel costs), </a:t>
            </a:r>
            <a:r>
              <a:rPr lang="en-US" sz="2400" b="1" dirty="0" smtClean="0">
                <a:latin typeface="Calibri Light" pitchFamily="34" charset="0"/>
                <a:cs typeface="Calibri Light" pitchFamily="34" charset="0"/>
              </a:rPr>
              <a:t>duration for costs of stay</a:t>
            </a:r>
            <a:r>
              <a:rPr lang="en-US" sz="2400" dirty="0" smtClean="0">
                <a:latin typeface="Calibri Light" pitchFamily="34" charset="0"/>
                <a:cs typeface="Calibri Light" pitchFamily="34" charset="0"/>
              </a:rPr>
              <a:t> and </a:t>
            </a:r>
            <a:r>
              <a:rPr lang="en-US" sz="2400" b="1" dirty="0" smtClean="0">
                <a:latin typeface="Calibri Light" pitchFamily="34" charset="0"/>
                <a:cs typeface="Calibri Light" pitchFamily="34" charset="0"/>
              </a:rPr>
              <a:t>type of participant </a:t>
            </a:r>
            <a:endParaRPr lang="sr-Latn-RS" sz="2400" b="1" dirty="0" smtClean="0">
              <a:latin typeface="Calibri Light" pitchFamily="34" charset="0"/>
              <a:cs typeface="Calibri Light" pitchFamily="34" charset="0"/>
            </a:endParaRPr>
          </a:p>
          <a:p>
            <a:pPr algn="just">
              <a:buFont typeface="Wingdings" pitchFamily="2" charset="2"/>
              <a:buChar char="Ø"/>
            </a:pPr>
            <a:endParaRPr lang="en-US" sz="2400" b="1" dirty="0" smtClean="0">
              <a:latin typeface="Calibri Light" pitchFamily="34" charset="0"/>
              <a:cs typeface="Calibri Light" pitchFamily="34" charset="0"/>
            </a:endParaRPr>
          </a:p>
          <a:p>
            <a:pPr algn="just">
              <a:buFont typeface="Wingdings" pitchFamily="2" charset="2"/>
              <a:buChar char="Ø"/>
            </a:pPr>
            <a:r>
              <a:rPr lang="en-US" sz="2400" i="1" dirty="0" smtClean="0">
                <a:latin typeface="Calibri Light" pitchFamily="34" charset="0"/>
                <a:cs typeface="Calibri Light" pitchFamily="34" charset="0"/>
              </a:rPr>
              <a:t>Prior </a:t>
            </a:r>
            <a:r>
              <a:rPr lang="en-US" sz="2400" i="1" dirty="0" err="1" smtClean="0">
                <a:latin typeface="Calibri Light" pitchFamily="34" charset="0"/>
                <a:cs typeface="Calibri Light" pitchFamily="34" charset="0"/>
              </a:rPr>
              <a:t>authorisation</a:t>
            </a:r>
            <a:r>
              <a:rPr lang="en-US" sz="2400" i="1" dirty="0" smtClean="0">
                <a:latin typeface="Calibri Light" pitchFamily="34" charset="0"/>
                <a:cs typeface="Calibri Light" pitchFamily="34" charset="0"/>
              </a:rPr>
              <a:t> for activities not taking place in countries represented in the partnership </a:t>
            </a:r>
            <a:endParaRPr lang="sr-Latn-RS" sz="2400" i="1" dirty="0" smtClean="0">
              <a:latin typeface="Calibri Light" pitchFamily="34" charset="0"/>
              <a:cs typeface="Calibri Light" pitchFamily="34" charset="0"/>
            </a:endParaRPr>
          </a:p>
          <a:p>
            <a:pPr algn="just">
              <a:buFont typeface="Wingdings" pitchFamily="2" charset="2"/>
              <a:buChar char="Ø"/>
            </a:pPr>
            <a:endParaRPr lang="en-US" sz="2400" i="1" dirty="0" smtClean="0">
              <a:latin typeface="Calibri Light" pitchFamily="34" charset="0"/>
              <a:cs typeface="Calibri Light" pitchFamily="34" charset="0"/>
            </a:endParaRPr>
          </a:p>
          <a:p>
            <a:pPr algn="just">
              <a:buFont typeface="Wingdings" pitchFamily="2" charset="2"/>
              <a:buChar char="Ø"/>
            </a:pPr>
            <a:r>
              <a:rPr lang="en-US" sz="2400" i="1" dirty="0" smtClean="0">
                <a:latin typeface="Calibri Light" pitchFamily="34" charset="0"/>
                <a:cs typeface="Calibri Light" pitchFamily="34" charset="0"/>
              </a:rPr>
              <a:t>Prior </a:t>
            </a:r>
            <a:r>
              <a:rPr lang="en-US" sz="2400" i="1" dirty="0" err="1" smtClean="0">
                <a:latin typeface="Calibri Light" pitchFamily="34" charset="0"/>
                <a:cs typeface="Calibri Light" pitchFamily="34" charset="0"/>
              </a:rPr>
              <a:t>authorisation</a:t>
            </a:r>
            <a:r>
              <a:rPr lang="en-US" sz="2400" i="1" dirty="0" smtClean="0">
                <a:latin typeface="Calibri Light" pitchFamily="34" charset="0"/>
                <a:cs typeface="Calibri Light" pitchFamily="34" charset="0"/>
              </a:rPr>
              <a:t> for activities not described in the Guidelines (section 3.3.1.2) </a:t>
            </a:r>
          </a:p>
          <a:p>
            <a:pPr algn="just">
              <a:buFont typeface="Wingdings" pitchFamily="2" charset="2"/>
              <a:buChar char="Ø"/>
            </a:pPr>
            <a:endParaRPr lang="en-US" sz="2400" dirty="0" smtClean="0">
              <a:latin typeface="Calibri Light" pitchFamily="34" charset="0"/>
              <a:cs typeface="Calibri Light" pitchFamily="34"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Travel costs and Costs of stay</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89037"/>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400" i="1" dirty="0" smtClean="0">
                <a:latin typeface="Calibri Light" pitchFamily="34" charset="0"/>
                <a:cs typeface="Calibri Light" pitchFamily="34" charset="0"/>
              </a:rPr>
              <a:t> </a:t>
            </a:r>
            <a:r>
              <a:rPr lang="en-US" sz="2400" i="1" dirty="0" smtClean="0">
                <a:latin typeface="Calibri Light" pitchFamily="34" charset="0"/>
                <a:cs typeface="Calibri Light" pitchFamily="34" charset="0"/>
              </a:rPr>
              <a:t>Staff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Under contract with beneficiary institutions and involved in the project </a:t>
            </a:r>
          </a:p>
          <a:p>
            <a:pPr lvl="1" algn="just">
              <a:buFont typeface="Wingdings" pitchFamily="2" charset="2"/>
              <a:buChar char="§"/>
            </a:pPr>
            <a:r>
              <a:rPr lang="sr-Latn-RS" sz="2400" b="1"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Travels intended for the activities listed in the Guidelines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Duration: Max. 3 months </a:t>
            </a:r>
            <a:endParaRPr lang="sr-Latn-RS" sz="2400" dirty="0" smtClean="0">
              <a:latin typeface="Calibri Light" pitchFamily="34" charset="0"/>
              <a:cs typeface="Calibri Light" pitchFamily="34" charset="0"/>
            </a:endParaRPr>
          </a:p>
          <a:p>
            <a:pPr lvl="1" algn="just">
              <a:buFont typeface="Wingdings" pitchFamily="2" charset="2"/>
              <a:buChar char="§"/>
            </a:pPr>
            <a:endParaRPr lang="en-US" sz="2400" dirty="0" smtClean="0">
              <a:latin typeface="Calibri Light" pitchFamily="34" charset="0"/>
              <a:cs typeface="Calibri Light" pitchFamily="34" charset="0"/>
            </a:endParaRPr>
          </a:p>
          <a:p>
            <a:pPr algn="just">
              <a:buFont typeface="Wingdings" pitchFamily="2" charset="2"/>
              <a:buChar char="Ø"/>
            </a:pPr>
            <a:r>
              <a:rPr lang="sr-Latn-RS" sz="2400" dirty="0" smtClean="0">
                <a:latin typeface="Calibri Light" pitchFamily="34" charset="0"/>
                <a:cs typeface="Calibri Light" pitchFamily="34" charset="0"/>
              </a:rPr>
              <a:t> </a:t>
            </a:r>
            <a:r>
              <a:rPr lang="en-US" sz="2400" i="1" dirty="0" smtClean="0">
                <a:latin typeface="Calibri Light" pitchFamily="34" charset="0"/>
                <a:cs typeface="Calibri Light" pitchFamily="34" charset="0"/>
              </a:rPr>
              <a:t>Students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Registered in one of the beneficiary institutions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Targeted mainly at Partner Country students and intended for activities listed in the Guidelines (overview table)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Duration: Min. 2 weeks – Max. 3 months (Max. 1 week for short term activities linked to the management of the project) </a:t>
            </a: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smtClean="0">
                <a:solidFill>
                  <a:schemeClr val="bg1"/>
                </a:solidFill>
              </a:rPr>
              <a:t>Strengthening of master curricula in water resources  management </a:t>
            </a:r>
          </a:p>
          <a:p>
            <a:r>
              <a:rPr lang="en-US" sz="1600" dirty="0" smtClean="0">
                <a:solidFill>
                  <a:schemeClr val="bg1"/>
                </a:solidFill>
              </a:rPr>
              <a:t>for the Western Balkans HEIs and stakeholders</a:t>
            </a:r>
            <a:endParaRPr lang="en-US" sz="1600" dirty="0">
              <a:solidFill>
                <a:schemeClr val="bg1"/>
              </a:solidFill>
            </a:endParaRP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2800" b="1" dirty="0" smtClean="0">
                <a:solidFill>
                  <a:schemeClr val="tx2">
                    <a:lumMod val="60000"/>
                    <a:lumOff val="40000"/>
                  </a:schemeClr>
                </a:solidFill>
                <a:latin typeface="Calibri Light" pitchFamily="34" charset="0"/>
                <a:cs typeface="Calibri Light" pitchFamily="34" charset="0"/>
              </a:rPr>
              <a:t>Travel costs and Costs of stay – Supporting documents</a:t>
            </a:r>
            <a:endParaRPr lang="en-US" sz="28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0668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400" i="1"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Justification for the following elements: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Journeys actually took place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Journeys connected to specific and identifiable project-related activities </a:t>
            </a:r>
          </a:p>
          <a:p>
            <a:pPr algn="just"/>
            <a:r>
              <a:rPr lang="en-US" sz="2400" b="1" dirty="0" smtClean="0">
                <a:latin typeface="Calibri Light" pitchFamily="34" charset="0"/>
                <a:cs typeface="Calibri Light" pitchFamily="34" charset="0"/>
              </a:rPr>
              <a:t>To be retained with project accounts: </a:t>
            </a:r>
          </a:p>
          <a:p>
            <a:pPr algn="just">
              <a:buFont typeface="Wingdings" pitchFamily="2" charset="2"/>
              <a:buChar char="Ø"/>
            </a:pPr>
            <a:r>
              <a:rPr lang="sr-Latn-RS" sz="2400"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INDIVIDUAL TRAVEL REPORT </a:t>
            </a:r>
            <a:r>
              <a:rPr lang="sr-Latn-RS" sz="2400" dirty="0" smtClean="0">
                <a:latin typeface="Calibri Light" pitchFamily="34" charset="0"/>
                <a:cs typeface="Calibri Light" pitchFamily="34" charset="0"/>
              </a:rPr>
              <a:t>(ITR) </a:t>
            </a:r>
            <a:r>
              <a:rPr lang="sr-Latn-RS" sz="2400" b="1" u="sng" dirty="0" smtClean="0">
                <a:solidFill>
                  <a:srgbClr val="FF0000"/>
                </a:solidFill>
                <a:latin typeface="Calibri Light" pitchFamily="34" charset="0"/>
                <a:cs typeface="Calibri Light" pitchFamily="34" charset="0"/>
              </a:rPr>
              <a:t>Original</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Supporting documents </a:t>
            </a:r>
            <a:r>
              <a:rPr lang="en-US" sz="2400" dirty="0" smtClean="0">
                <a:latin typeface="Calibri Light" pitchFamily="34" charset="0"/>
                <a:cs typeface="Calibri Light" pitchFamily="34" charset="0"/>
              </a:rPr>
              <a:t>(e.g. travel tickets, boarding passes, invoices, receipts, proof of attendance in meetings and/or events, agendas, tangible outputs/products, minutes of meetings) </a:t>
            </a:r>
            <a:r>
              <a:rPr lang="en-GB" sz="2400" b="1" u="sng" dirty="0" smtClean="0">
                <a:solidFill>
                  <a:srgbClr val="FF0000"/>
                </a:solidFill>
                <a:latin typeface="Calibri Light" pitchFamily="34" charset="0"/>
                <a:cs typeface="Calibri Light" pitchFamily="34" charset="0"/>
              </a:rPr>
              <a:t>Certified copy</a:t>
            </a:r>
            <a:endParaRPr lang="sr-Latn-RS" sz="2400" b="1" u="sng" dirty="0" smtClean="0">
              <a:solidFill>
                <a:srgbClr val="FF0000"/>
              </a:solidFill>
              <a:latin typeface="Calibri Light" pitchFamily="34" charset="0"/>
              <a:cs typeface="Calibri Light" pitchFamily="34" charset="0"/>
            </a:endParaRPr>
          </a:p>
          <a:p>
            <a:pPr algn="just">
              <a:buFont typeface="Wingdings" pitchFamily="2" charset="2"/>
              <a:buChar char="Ø"/>
            </a:pPr>
            <a:r>
              <a:rPr lang="sr-Latn-RS" sz="2400" b="1" kern="0" dirty="0" smtClean="0">
                <a:latin typeface="Calibri Light" pitchFamily="34" charset="0"/>
                <a:cs typeface="Calibri Light" pitchFamily="34" charset="0"/>
              </a:rPr>
              <a:t> P</a:t>
            </a:r>
            <a:r>
              <a:rPr lang="x-none" sz="2400" b="1" kern="0" smtClean="0">
                <a:latin typeface="Calibri Light" pitchFamily="34" charset="0"/>
                <a:cs typeface="Calibri Light" pitchFamily="34" charset="0"/>
              </a:rPr>
              <a:t>roof of payment </a:t>
            </a:r>
            <a:r>
              <a:rPr lang="x-none" sz="2400" kern="0" smtClean="0">
                <a:latin typeface="Calibri Light" pitchFamily="34" charset="0"/>
                <a:cs typeface="Calibri Light" pitchFamily="34" charset="0"/>
              </a:rPr>
              <a:t>for travel costs </a:t>
            </a:r>
            <a:r>
              <a:rPr lang="sr-Latn-RS" sz="2400" kern="0" dirty="0" smtClean="0">
                <a:latin typeface="Calibri Light" pitchFamily="34" charset="0"/>
                <a:cs typeface="Calibri Light" pitchFamily="34" charset="0"/>
              </a:rPr>
              <a:t>and costs of stay </a:t>
            </a:r>
            <a:r>
              <a:rPr lang="x-none" sz="2400" kern="0" smtClean="0">
                <a:latin typeface="Calibri Light" pitchFamily="34" charset="0"/>
                <a:cs typeface="Calibri Light" pitchFamily="34" charset="0"/>
              </a:rPr>
              <a:t>(bank statement)</a:t>
            </a:r>
            <a:r>
              <a:rPr lang="en-US" sz="2400" kern="0" dirty="0" smtClean="0">
                <a:latin typeface="Calibri Light" pitchFamily="34" charset="0"/>
                <a:cs typeface="Calibri Light" pitchFamily="34" charset="0"/>
              </a:rPr>
              <a:t> </a:t>
            </a:r>
            <a:r>
              <a:rPr lang="en-GB" sz="2400" b="1" u="sng" dirty="0" smtClean="0">
                <a:solidFill>
                  <a:srgbClr val="FF0000"/>
                </a:solidFill>
                <a:latin typeface="Calibri Light" pitchFamily="34" charset="0"/>
                <a:cs typeface="Calibri Light" pitchFamily="34" charset="0"/>
              </a:rPr>
              <a:t>Certified copy</a:t>
            </a:r>
            <a:endParaRPr lang="x-none" sz="2400" kern="0" smtClean="0">
              <a:latin typeface="Calibri Light" pitchFamily="34" charset="0"/>
              <a:cs typeface="Calibri Light" pitchFamily="34" charset="0"/>
            </a:endParaRPr>
          </a:p>
          <a:p>
            <a:pPr algn="just">
              <a:buFont typeface="Wingdings" pitchFamily="2" charset="2"/>
              <a:buChar char="Ø"/>
            </a:pPr>
            <a:r>
              <a:rPr lang="sr-Latn-RS" sz="2400" dirty="0" smtClean="0">
                <a:latin typeface="Calibri Light" pitchFamily="34" charset="0"/>
                <a:cs typeface="Calibri Light" pitchFamily="34" charset="0"/>
              </a:rPr>
              <a:t> </a:t>
            </a:r>
            <a:r>
              <a:rPr lang="sr-Latn-RS" sz="2400" b="1" dirty="0" smtClean="0">
                <a:latin typeface="Calibri Light" pitchFamily="34" charset="0"/>
                <a:cs typeface="Calibri Light" pitchFamily="34" charset="0"/>
              </a:rPr>
              <a:t>P</a:t>
            </a:r>
            <a:r>
              <a:rPr lang="x-none" sz="2400" b="1" kern="0" smtClean="0">
                <a:latin typeface="Calibri Light" pitchFamily="34" charset="0"/>
                <a:cs typeface="Calibri Light" pitchFamily="34" charset="0"/>
              </a:rPr>
              <a:t>roof of payment </a:t>
            </a:r>
            <a:r>
              <a:rPr lang="x-none" sz="2400" kern="0" smtClean="0">
                <a:latin typeface="Calibri Light" pitchFamily="34" charset="0"/>
                <a:cs typeface="Calibri Light" pitchFamily="34" charset="0"/>
              </a:rPr>
              <a:t>for taxes (if any)</a:t>
            </a:r>
            <a:r>
              <a:rPr lang="en-US" sz="2400" kern="0" dirty="0" smtClean="0">
                <a:latin typeface="Calibri Light" pitchFamily="34" charset="0"/>
                <a:cs typeface="Calibri Light" pitchFamily="34" charset="0"/>
              </a:rPr>
              <a:t> </a:t>
            </a:r>
            <a:r>
              <a:rPr lang="en-GB" sz="2400" b="1" u="sng" dirty="0" smtClean="0">
                <a:solidFill>
                  <a:srgbClr val="FF0000"/>
                </a:solidFill>
                <a:latin typeface="Calibri Light" pitchFamily="34" charset="0"/>
                <a:cs typeface="Calibri Light" pitchFamily="34" charset="0"/>
              </a:rPr>
              <a:t>Certified copy</a:t>
            </a:r>
            <a:endParaRPr lang="x-none" sz="2400" kern="0" smtClean="0">
              <a:latin typeface="Calibri Light" pitchFamily="34" charset="0"/>
              <a:cs typeface="Calibri Light" pitchFamily="34" charset="0"/>
            </a:endParaRPr>
          </a:p>
          <a:p>
            <a:pPr algn="just"/>
            <a:r>
              <a:rPr lang="en-US" sz="2400" dirty="0" smtClean="0">
                <a:latin typeface="Calibri Light" pitchFamily="34" charset="0"/>
                <a:cs typeface="Calibri Light" pitchFamily="34" charset="0"/>
              </a:rPr>
              <a:t>Any prior </a:t>
            </a:r>
            <a:r>
              <a:rPr lang="en-US" sz="2400" dirty="0" err="1" smtClean="0">
                <a:latin typeface="Calibri Light" pitchFamily="34" charset="0"/>
                <a:cs typeface="Calibri Light" pitchFamily="34" charset="0"/>
              </a:rPr>
              <a:t>authorisation</a:t>
            </a:r>
            <a:r>
              <a:rPr lang="en-US" sz="2400" dirty="0" smtClean="0">
                <a:latin typeface="Calibri Light" pitchFamily="34" charset="0"/>
                <a:cs typeface="Calibri Light" pitchFamily="34" charset="0"/>
              </a:rPr>
              <a:t> from the Agency </a:t>
            </a: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smtClean="0">
                <a:solidFill>
                  <a:schemeClr val="bg1"/>
                </a:solidFill>
              </a:rPr>
              <a:t>Strengthening of master curricula in water resources  management </a:t>
            </a:r>
          </a:p>
          <a:p>
            <a:r>
              <a:rPr lang="en-US" sz="1600" dirty="0" smtClean="0">
                <a:solidFill>
                  <a:schemeClr val="bg1"/>
                </a:solidFill>
              </a:rPr>
              <a:t>for the Western Balkans HEIs and stakeholders</a:t>
            </a:r>
            <a:endParaRPr lang="en-US" sz="1600" dirty="0">
              <a:solidFill>
                <a:schemeClr val="bg1"/>
              </a:solidFill>
            </a:endParaRP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2800" b="1" dirty="0" smtClean="0">
                <a:solidFill>
                  <a:schemeClr val="tx2">
                    <a:lumMod val="60000"/>
                    <a:lumOff val="40000"/>
                  </a:schemeClr>
                </a:solidFill>
                <a:latin typeface="Calibri Light" pitchFamily="34" charset="0"/>
                <a:cs typeface="Calibri Light" pitchFamily="34" charset="0"/>
              </a:rPr>
              <a:t>Travel costs and Costs of stay – Supporting documents</a:t>
            </a:r>
            <a:endParaRPr lang="en-US" sz="28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89037"/>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400" i="1" dirty="0" smtClean="0">
                <a:latin typeface="Calibri Light" pitchFamily="34" charset="0"/>
                <a:cs typeface="Calibri Light" pitchFamily="34" charset="0"/>
              </a:rPr>
              <a:t> </a:t>
            </a:r>
            <a:r>
              <a:rPr lang="sr-Latn-RS" sz="2400" b="1" dirty="0" smtClean="0">
                <a:latin typeface="Calibri Light" pitchFamily="34" charset="0"/>
                <a:cs typeface="Calibri Light" pitchFamily="34" charset="0"/>
              </a:rPr>
              <a:t>I</a:t>
            </a:r>
            <a:r>
              <a:rPr lang="en-US" sz="2400" b="1" dirty="0" err="1" smtClean="0">
                <a:latin typeface="Calibri Light" pitchFamily="34" charset="0"/>
                <a:cs typeface="Calibri Light" pitchFamily="34" charset="0"/>
              </a:rPr>
              <a:t>nvoices</a:t>
            </a:r>
            <a:r>
              <a:rPr lang="en-US" sz="2400" b="1" dirty="0" smtClean="0">
                <a:latin typeface="Calibri Light" pitchFamily="34" charset="0"/>
                <a:cs typeface="Calibri Light" pitchFamily="34" charset="0"/>
              </a:rPr>
              <a:t> for accommodation</a:t>
            </a:r>
            <a:r>
              <a:rPr lang="sr-Latn-RS" sz="2400" dirty="0" smtClean="0">
                <a:latin typeface="Calibri Light" pitchFamily="34" charset="0"/>
                <a:cs typeface="Calibri Light" pitchFamily="34" charset="0"/>
              </a:rPr>
              <a:t> </a:t>
            </a:r>
            <a:r>
              <a:rPr lang="en-GB" sz="2400" b="1" u="sng" dirty="0" smtClean="0">
                <a:solidFill>
                  <a:srgbClr val="FF0000"/>
                </a:solidFill>
                <a:latin typeface="Calibri Light" pitchFamily="34" charset="0"/>
                <a:cs typeface="Calibri Light" pitchFamily="34" charset="0"/>
              </a:rPr>
              <a:t>Certified copy</a:t>
            </a:r>
            <a:endParaRPr lang="sr-Latn-RS" sz="2400" dirty="0" smtClean="0"/>
          </a:p>
          <a:p>
            <a:pPr algn="just">
              <a:buFont typeface="Wingdings" pitchFamily="2" charset="2"/>
              <a:buChar char="Ø"/>
            </a:pPr>
            <a:r>
              <a:rPr lang="sr-Latn-RS" sz="2400" dirty="0" smtClean="0"/>
              <a:t> </a:t>
            </a:r>
            <a:r>
              <a:rPr lang="sr-Latn-RS" sz="2400" dirty="0" smtClean="0">
                <a:latin typeface="Calibri Light" pitchFamily="34" charset="0"/>
                <a:cs typeface="Calibri Light" pitchFamily="34" charset="0"/>
              </a:rPr>
              <a:t>C</a:t>
            </a:r>
            <a:r>
              <a:rPr lang="en-US" sz="2400" dirty="0" err="1" smtClean="0">
                <a:latin typeface="Calibri Light" pitchFamily="34" charset="0"/>
                <a:cs typeface="Calibri Light" pitchFamily="34" charset="0"/>
              </a:rPr>
              <a:t>alculation</a:t>
            </a:r>
            <a:r>
              <a:rPr lang="en-US" sz="2400" dirty="0" smtClean="0">
                <a:latin typeface="Calibri Light" pitchFamily="34" charset="0"/>
                <a:cs typeface="Calibri Light" pitchFamily="34" charset="0"/>
              </a:rPr>
              <a:t> of gross, net and tax amount (especially important when for paying is used other currency than euro)</a:t>
            </a:r>
            <a:r>
              <a:rPr lang="sr-Latn-RS" sz="2400" dirty="0" smtClean="0">
                <a:latin typeface="Calibri Light" pitchFamily="34" charset="0"/>
                <a:cs typeface="Calibri Light" pitchFamily="34" charset="0"/>
              </a:rPr>
              <a:t> </a:t>
            </a:r>
            <a:r>
              <a:rPr lang="en-GB" sz="2400" b="1" u="sng" dirty="0" smtClean="0">
                <a:solidFill>
                  <a:srgbClr val="FF0000"/>
                </a:solidFill>
                <a:latin typeface="Calibri Light" pitchFamily="34" charset="0"/>
                <a:cs typeface="Calibri Light" pitchFamily="34" charset="0"/>
              </a:rPr>
              <a:t>Certified copy</a:t>
            </a:r>
            <a:endParaRPr lang="en-US" sz="24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en-US" sz="3600" b="1" dirty="0" smtClean="0">
                <a:solidFill>
                  <a:schemeClr val="tx2">
                    <a:lumMod val="60000"/>
                    <a:lumOff val="40000"/>
                  </a:schemeClr>
                </a:solidFill>
                <a:latin typeface="Calibri Light" pitchFamily="34" charset="0"/>
                <a:cs typeface="Calibri Light" pitchFamily="34" charset="0"/>
              </a:rPr>
              <a:t>Rules for designation of </a:t>
            </a:r>
            <a:r>
              <a:rPr lang="sr-Latn-RS" sz="3600" b="1" dirty="0" smtClean="0">
                <a:solidFill>
                  <a:schemeClr val="tx2">
                    <a:lumMod val="60000"/>
                    <a:lumOff val="40000"/>
                  </a:schemeClr>
                </a:solidFill>
                <a:latin typeface="Calibri Light" pitchFamily="34" charset="0"/>
                <a:cs typeface="Calibri Light" pitchFamily="34" charset="0"/>
              </a:rPr>
              <a:t>ITR</a:t>
            </a:r>
            <a:endParaRPr lang="en-US" sz="36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fontAlgn="auto">
              <a:spcBef>
                <a:spcPts val="0"/>
              </a:spcBef>
              <a:spcAft>
                <a:spcPts val="0"/>
              </a:spcAft>
              <a:defRPr/>
            </a:pPr>
            <a:r>
              <a:rPr lang="en-US" sz="2600" b="1" dirty="0" smtClean="0">
                <a:latin typeface="Calibri Light" pitchFamily="34" charset="0"/>
                <a:cs typeface="Calibri Light" pitchFamily="34" charset="0"/>
              </a:rPr>
              <a:t>EXAMPLE 1:</a:t>
            </a:r>
          </a:p>
          <a:p>
            <a:pPr algn="just" fontAlgn="auto">
              <a:spcBef>
                <a:spcPts val="0"/>
              </a:spcBef>
              <a:spcAft>
                <a:spcPts val="0"/>
              </a:spcAft>
              <a:defRPr/>
            </a:pPr>
            <a:r>
              <a:rPr lang="en-US" sz="2600" dirty="0" smtClean="0">
                <a:latin typeface="Calibri Light" pitchFamily="34" charset="0"/>
                <a:cs typeface="Calibri Light" pitchFamily="34" charset="0"/>
              </a:rPr>
              <a:t>If </a:t>
            </a:r>
            <a:r>
              <a:rPr lang="sr-Latn-RS" sz="2600" dirty="0" smtClean="0">
                <a:latin typeface="Calibri Light" pitchFamily="34" charset="0"/>
                <a:cs typeface="Calibri Light" pitchFamily="34" charset="0"/>
              </a:rPr>
              <a:t>there are </a:t>
            </a:r>
            <a:r>
              <a:rPr lang="en-US" sz="2600" dirty="0" smtClean="0">
                <a:latin typeface="Calibri Light" pitchFamily="34" charset="0"/>
                <a:cs typeface="Calibri Light" pitchFamily="34" charset="0"/>
              </a:rPr>
              <a:t>documents</a:t>
            </a:r>
            <a:r>
              <a:rPr lang="sr-Latn-RS" sz="2600" dirty="0" smtClean="0">
                <a:latin typeface="Calibri Light" pitchFamily="34" charset="0"/>
                <a:cs typeface="Calibri Light" pitchFamily="34" charset="0"/>
              </a:rPr>
              <a:t> regarding to</a:t>
            </a:r>
            <a:r>
              <a:rPr lang="en-US" sz="2600" dirty="0" smtClean="0">
                <a:latin typeface="Calibri Light" pitchFamily="34" charset="0"/>
                <a:cs typeface="Calibri Light" pitchFamily="34" charset="0"/>
              </a:rPr>
              <a:t> </a:t>
            </a:r>
            <a:r>
              <a:rPr lang="en-US" sz="2600" b="1" dirty="0" smtClean="0">
                <a:solidFill>
                  <a:srgbClr val="FF0000"/>
                </a:solidFill>
                <a:latin typeface="Calibri Light" pitchFamily="34" charset="0"/>
                <a:cs typeface="Calibri Light" pitchFamily="34" charset="0"/>
              </a:rPr>
              <a:t>Staff Costs</a:t>
            </a:r>
            <a:r>
              <a:rPr lang="en-US" sz="2600" dirty="0" smtClean="0">
                <a:latin typeface="Calibri Light" pitchFamily="34" charset="0"/>
                <a:cs typeface="Calibri Light" pitchFamily="34" charset="0"/>
              </a:rPr>
              <a:t>, we use next approach for coding </a:t>
            </a:r>
            <a:r>
              <a:rPr lang="sr-Latn-RS" sz="2600" b="1" u="sng" dirty="0" smtClean="0">
                <a:latin typeface="Calibri Light" pitchFamily="34" charset="0"/>
                <a:cs typeface="Calibri Light" pitchFamily="34" charset="0"/>
              </a:rPr>
              <a:t>Individual Travel Report </a:t>
            </a:r>
            <a:r>
              <a:rPr lang="en-US" sz="2600" dirty="0" smtClean="0">
                <a:latin typeface="Calibri Light" pitchFamily="34" charset="0"/>
                <a:cs typeface="Calibri Light" pitchFamily="34" charset="0"/>
              </a:rPr>
              <a:t>document</a:t>
            </a:r>
            <a:r>
              <a:rPr lang="sr-Latn-CS" sz="2600" dirty="0" smtClean="0">
                <a:latin typeface="Calibri Light" pitchFamily="34" charset="0"/>
                <a:cs typeface="Calibri Light" pitchFamily="34" charset="0"/>
              </a:rPr>
              <a:t> (</a:t>
            </a:r>
            <a:r>
              <a:rPr lang="sr-Latn-CS" sz="2600" b="1" u="sng" dirty="0" smtClean="0">
                <a:solidFill>
                  <a:srgbClr val="FF0000"/>
                </a:solidFill>
                <a:latin typeface="Calibri Light" pitchFamily="34" charset="0"/>
                <a:cs typeface="Calibri Light" pitchFamily="34" charset="0"/>
              </a:rPr>
              <a:t>A</a:t>
            </a:r>
            <a:r>
              <a:rPr lang="en-US" sz="2600" b="1" u="sng" dirty="0" smtClean="0">
                <a:solidFill>
                  <a:srgbClr val="FF0000"/>
                </a:solidFill>
                <a:latin typeface="Calibri Light" pitchFamily="34" charset="0"/>
                <a:cs typeface="Calibri Light" pitchFamily="34" charset="0"/>
              </a:rPr>
              <a:t>n</a:t>
            </a:r>
            <a:r>
              <a:rPr lang="sr-Latn-CS" sz="2600" b="1" u="sng" dirty="0" smtClean="0">
                <a:solidFill>
                  <a:srgbClr val="FF0000"/>
                </a:solidFill>
                <a:latin typeface="Calibri Light" pitchFamily="34" charset="0"/>
                <a:cs typeface="Calibri Light" pitchFamily="34" charset="0"/>
              </a:rPr>
              <a:t>nex III</a:t>
            </a:r>
            <a:r>
              <a:rPr lang="sr-Latn-CS" sz="2600" dirty="0" smtClean="0">
                <a:latin typeface="Calibri Light" pitchFamily="34" charset="0"/>
                <a:cs typeface="Calibri Light" pitchFamily="34" charset="0"/>
              </a:rPr>
              <a:t>)</a:t>
            </a:r>
            <a:r>
              <a:rPr lang="en-US" sz="2600" dirty="0" smtClean="0">
                <a:latin typeface="Calibri Light" pitchFamily="34" charset="0"/>
                <a:cs typeface="Calibri Light" pitchFamily="34" charset="0"/>
              </a:rPr>
              <a:t>. </a:t>
            </a:r>
          </a:p>
          <a:p>
            <a:pPr algn="just" fontAlgn="auto">
              <a:spcBef>
                <a:spcPts val="0"/>
              </a:spcBef>
              <a:spcAft>
                <a:spcPts val="0"/>
              </a:spcAft>
              <a:defRPr/>
            </a:pPr>
            <a:r>
              <a:rPr lang="en-US" sz="2600" b="1" u="sng" dirty="0" smtClean="0">
                <a:latin typeface="Calibri Light" pitchFamily="34" charset="0"/>
                <a:cs typeface="Calibri Light" pitchFamily="34" charset="0"/>
              </a:rPr>
              <a:t>P</a:t>
            </a:r>
            <a:r>
              <a:rPr lang="sr-Latn-RS" sz="2600" b="1" u="sng" dirty="0" smtClean="0">
                <a:latin typeface="Calibri Light" pitchFamily="34" charset="0"/>
                <a:cs typeface="Calibri Light" pitchFamily="34" charset="0"/>
              </a:rPr>
              <a:t>1</a:t>
            </a:r>
            <a:r>
              <a:rPr lang="en-US" sz="2600" b="1" u="sng" dirty="0" smtClean="0">
                <a:latin typeface="Calibri Light" pitchFamily="34" charset="0"/>
                <a:cs typeface="Calibri Light" pitchFamily="34" charset="0"/>
              </a:rPr>
              <a:t> is </a:t>
            </a:r>
            <a:r>
              <a:rPr lang="sr-Latn-RS" sz="2600" b="1" u="sng" dirty="0" smtClean="0">
                <a:latin typeface="Calibri Light" pitchFamily="34" charset="0"/>
                <a:cs typeface="Calibri Light" pitchFamily="34" charset="0"/>
              </a:rPr>
              <a:t>the first </a:t>
            </a:r>
            <a:r>
              <a:rPr lang="en-US" sz="2600" b="1" u="sng" dirty="0" smtClean="0">
                <a:latin typeface="Calibri Light" pitchFamily="34" charset="0"/>
                <a:cs typeface="Calibri Light" pitchFamily="34" charset="0"/>
              </a:rPr>
              <a:t>part</a:t>
            </a:r>
            <a:r>
              <a:rPr lang="sr-Latn-RS" sz="2600" b="1" u="sng" dirty="0" smtClean="0">
                <a:latin typeface="Calibri Light" pitchFamily="34" charset="0"/>
                <a:cs typeface="Calibri Light" pitchFamily="34" charset="0"/>
              </a:rPr>
              <a:t>ner institution</a:t>
            </a:r>
            <a:r>
              <a:rPr lang="en-US" sz="2600" b="1" u="sng" dirty="0" smtClean="0">
                <a:latin typeface="Calibri Light" pitchFamily="34" charset="0"/>
                <a:cs typeface="Calibri Light" pitchFamily="34" charset="0"/>
              </a:rPr>
              <a:t>. In our case, </a:t>
            </a:r>
            <a:r>
              <a:rPr lang="sr-Latn-RS" sz="2600" b="1" u="sng" dirty="0" smtClean="0">
                <a:latin typeface="Calibri Light" pitchFamily="34" charset="0"/>
                <a:cs typeface="Calibri Light" pitchFamily="34" charset="0"/>
              </a:rPr>
              <a:t>the</a:t>
            </a:r>
            <a:r>
              <a:rPr lang="en-US" sz="2600" b="1" u="sng" dirty="0" smtClean="0">
                <a:latin typeface="Calibri Light" pitchFamily="34" charset="0"/>
                <a:cs typeface="Calibri Light" pitchFamily="34" charset="0"/>
              </a:rPr>
              <a:t> University of </a:t>
            </a:r>
            <a:r>
              <a:rPr lang="sr-Latn-RS" sz="2600" b="1" u="sng" dirty="0" smtClean="0">
                <a:latin typeface="Calibri Light" pitchFamily="34" charset="0"/>
                <a:cs typeface="Calibri Light" pitchFamily="34" charset="0"/>
              </a:rPr>
              <a:t>Nis</a:t>
            </a:r>
            <a:r>
              <a:rPr lang="en-US" sz="2600" b="1" u="sng" dirty="0" smtClean="0">
                <a:latin typeface="Calibri Light" pitchFamily="34" charset="0"/>
                <a:cs typeface="Calibri Light" pitchFamily="34" charset="0"/>
              </a:rPr>
              <a:t>.</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P</a:t>
            </a:r>
            <a:r>
              <a:rPr lang="sr-Latn-RS" sz="2600" b="1" dirty="0" smtClean="0">
                <a:solidFill>
                  <a:srgbClr val="FF0000"/>
                </a:solidFill>
                <a:latin typeface="Calibri Light" pitchFamily="34" charset="0"/>
                <a:cs typeface="Calibri Light" pitchFamily="34" charset="0"/>
              </a:rPr>
              <a:t>1</a:t>
            </a:r>
            <a:r>
              <a:rPr lang="en-US" sz="2600" b="1" dirty="0" smtClean="0">
                <a:solidFill>
                  <a:srgbClr val="FF0000"/>
                </a:solidFill>
                <a:latin typeface="Calibri Light" pitchFamily="34" charset="0"/>
                <a:cs typeface="Calibri Light" pitchFamily="34" charset="0"/>
              </a:rPr>
              <a:t> – </a:t>
            </a:r>
            <a:r>
              <a:rPr lang="sr-Latn-RS" sz="2600" b="1" dirty="0" smtClean="0">
                <a:solidFill>
                  <a:srgbClr val="FF0000"/>
                </a:solidFill>
                <a:latin typeface="Calibri Light" pitchFamily="34" charset="0"/>
                <a:cs typeface="Calibri Light" pitchFamily="34" charset="0"/>
              </a:rPr>
              <a:t>ITR</a:t>
            </a:r>
            <a:r>
              <a:rPr lang="en-US" sz="2600" b="1" dirty="0" smtClean="0">
                <a:solidFill>
                  <a:srgbClr val="FF0000"/>
                </a:solidFill>
                <a:latin typeface="Calibri Light" pitchFamily="34" charset="0"/>
                <a:cs typeface="Calibri Light" pitchFamily="34" charset="0"/>
              </a:rPr>
              <a:t> – 001</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P</a:t>
            </a:r>
            <a:r>
              <a:rPr lang="sr-Latn-RS" sz="2600" b="1" dirty="0" smtClean="0">
                <a:solidFill>
                  <a:srgbClr val="FF0000"/>
                </a:solidFill>
                <a:latin typeface="Calibri Light" pitchFamily="34" charset="0"/>
                <a:cs typeface="Calibri Light" pitchFamily="34" charset="0"/>
              </a:rPr>
              <a:t>1</a:t>
            </a:r>
            <a:r>
              <a:rPr lang="en-US" sz="2600" b="1" dirty="0" smtClean="0">
                <a:solidFill>
                  <a:srgbClr val="FF0000"/>
                </a:solidFill>
                <a:latin typeface="Calibri Light" pitchFamily="34" charset="0"/>
                <a:cs typeface="Calibri Light" pitchFamily="34" charset="0"/>
              </a:rPr>
              <a:t> </a:t>
            </a:r>
            <a:r>
              <a:rPr lang="sr-Latn-RS" sz="2600" b="1" dirty="0" smtClean="0">
                <a:solidFill>
                  <a:srgbClr val="FF0000"/>
                </a:solidFill>
                <a:latin typeface="Calibri Light" pitchFamily="34" charset="0"/>
                <a:cs typeface="Calibri Light" pitchFamily="34" charset="0"/>
              </a:rPr>
              <a:t>– partner </a:t>
            </a:r>
            <a:r>
              <a:rPr lang="en-US" sz="2600" b="1" dirty="0" smtClean="0">
                <a:solidFill>
                  <a:srgbClr val="FF0000"/>
                </a:solidFill>
                <a:latin typeface="Calibri Light" pitchFamily="34" charset="0"/>
                <a:cs typeface="Calibri Light" pitchFamily="34" charset="0"/>
              </a:rPr>
              <a:t>number</a:t>
            </a:r>
          </a:p>
          <a:p>
            <a:pPr algn="just" fontAlgn="auto">
              <a:spcBef>
                <a:spcPts val="0"/>
              </a:spcBef>
              <a:spcAft>
                <a:spcPts val="0"/>
              </a:spcAft>
              <a:defRPr/>
            </a:pPr>
            <a:r>
              <a:rPr lang="sr-Latn-RS" sz="2600" b="1" dirty="0" smtClean="0">
                <a:solidFill>
                  <a:srgbClr val="FF0000"/>
                </a:solidFill>
                <a:latin typeface="Calibri Light" pitchFamily="34" charset="0"/>
                <a:cs typeface="Calibri Light" pitchFamily="34" charset="0"/>
              </a:rPr>
              <a:t>ITR </a:t>
            </a:r>
            <a:r>
              <a:rPr lang="en-US" sz="2600" b="1" dirty="0" smtClean="0">
                <a:solidFill>
                  <a:srgbClr val="FF0000"/>
                </a:solidFill>
                <a:latin typeface="Calibri Light" pitchFamily="34" charset="0"/>
                <a:cs typeface="Calibri Light" pitchFamily="34" charset="0"/>
              </a:rPr>
              <a:t>– </a:t>
            </a:r>
            <a:r>
              <a:rPr lang="sr-Latn-RS" sz="2600" b="1" dirty="0" smtClean="0">
                <a:solidFill>
                  <a:srgbClr val="FF0000"/>
                </a:solidFill>
                <a:latin typeface="Calibri Light" pitchFamily="34" charset="0"/>
                <a:cs typeface="Calibri Light" pitchFamily="34" charset="0"/>
              </a:rPr>
              <a:t>Individual Travel Report </a:t>
            </a:r>
            <a:r>
              <a:rPr lang="en-US" sz="2600" b="1" dirty="0" smtClean="0">
                <a:solidFill>
                  <a:srgbClr val="FF0000"/>
                </a:solidFill>
                <a:latin typeface="Calibri Light" pitchFamily="34" charset="0"/>
                <a:cs typeface="Calibri Light" pitchFamily="34" charset="0"/>
              </a:rPr>
              <a:t>(</a:t>
            </a:r>
            <a:r>
              <a:rPr lang="sr-Latn-RS" sz="2600" b="1" dirty="0" smtClean="0">
                <a:solidFill>
                  <a:srgbClr val="FF0000"/>
                </a:solidFill>
                <a:latin typeface="Calibri Light" pitchFamily="34" charset="0"/>
                <a:cs typeface="Calibri Light" pitchFamily="34" charset="0"/>
              </a:rPr>
              <a:t>Travel Costs and Costs of Stay </a:t>
            </a:r>
            <a:r>
              <a:rPr lang="en-US" sz="2600" b="1" dirty="0" smtClean="0">
                <a:solidFill>
                  <a:srgbClr val="FF0000"/>
                </a:solidFill>
                <a:latin typeface="Calibri Light" pitchFamily="34" charset="0"/>
                <a:cs typeface="Calibri Light" pitchFamily="34" charset="0"/>
              </a:rPr>
              <a:t>-Budget Headings)</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001÷100 </a:t>
            </a:r>
            <a:r>
              <a:rPr lang="sr-Latn-RS" sz="2600" b="1" dirty="0" smtClean="0">
                <a:solidFill>
                  <a:srgbClr val="FF0000"/>
                </a:solidFill>
                <a:latin typeface="Calibri Light" pitchFamily="34" charset="0"/>
                <a:cs typeface="Calibri Light" pitchFamily="34" charset="0"/>
              </a:rPr>
              <a:t>T</a:t>
            </a:r>
            <a:r>
              <a:rPr lang="en-US" sz="2600" b="1" dirty="0" err="1" smtClean="0">
                <a:solidFill>
                  <a:srgbClr val="FF0000"/>
                </a:solidFill>
                <a:latin typeface="Calibri Light" pitchFamily="34" charset="0"/>
                <a:cs typeface="Calibri Light" pitchFamily="34" charset="0"/>
              </a:rPr>
              <a:t>hree</a:t>
            </a:r>
            <a:r>
              <a:rPr lang="en-US" sz="2600" b="1" dirty="0" smtClean="0">
                <a:solidFill>
                  <a:srgbClr val="FF0000"/>
                </a:solidFill>
                <a:latin typeface="Calibri Light" pitchFamily="34" charset="0"/>
                <a:cs typeface="Calibri Light" pitchFamily="34" charset="0"/>
              </a:rPr>
              <a:t> digits</a:t>
            </a:r>
            <a:r>
              <a:rPr lang="sr-Latn-RS" sz="2600" b="1" dirty="0" smtClean="0">
                <a:solidFill>
                  <a:srgbClr val="FF0000"/>
                </a:solidFill>
                <a:latin typeface="Calibri Light" pitchFamily="34" charset="0"/>
                <a:cs typeface="Calibri Light" pitchFamily="34" charset="0"/>
              </a:rPr>
              <a:t> should be used</a:t>
            </a:r>
            <a:endParaRPr lang="en-US" sz="2600" b="1" dirty="0" smtClean="0">
              <a:solidFill>
                <a:srgbClr val="FF0000"/>
              </a:solidFill>
              <a:latin typeface="Calibri Light" pitchFamily="34" charset="0"/>
              <a:cs typeface="Calibri Light" pitchFamily="34" charset="0"/>
            </a:endParaRPr>
          </a:p>
          <a:p>
            <a:pPr marL="285750" indent="-285750" algn="just">
              <a:spcBef>
                <a:spcPct val="20000"/>
              </a:spcBef>
              <a:buClr>
                <a:srgbClr val="009FBA"/>
              </a:buClr>
              <a:buFont typeface="Wingdings" pitchFamily="2" charset="2"/>
              <a:buChar char="Ø"/>
            </a:pP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en-US" sz="3600" b="1" dirty="0" smtClean="0">
                <a:solidFill>
                  <a:schemeClr val="tx2">
                    <a:lumMod val="60000"/>
                    <a:lumOff val="40000"/>
                  </a:schemeClr>
                </a:solidFill>
                <a:latin typeface="Calibri Light" pitchFamily="34" charset="0"/>
                <a:cs typeface="Calibri Light" pitchFamily="34" charset="0"/>
              </a:rPr>
              <a:t>Rules for designation of </a:t>
            </a:r>
            <a:r>
              <a:rPr lang="sr-Latn-RS" sz="3600" b="1" dirty="0" smtClean="0">
                <a:solidFill>
                  <a:schemeClr val="tx2">
                    <a:lumMod val="60000"/>
                    <a:lumOff val="40000"/>
                  </a:schemeClr>
                </a:solidFill>
                <a:latin typeface="Calibri Light" pitchFamily="34" charset="0"/>
                <a:cs typeface="Calibri Light" pitchFamily="34" charset="0"/>
              </a:rPr>
              <a:t>ITR</a:t>
            </a:r>
            <a:endParaRPr lang="en-US" sz="3600" b="1" dirty="0">
              <a:solidFill>
                <a:schemeClr val="tx2">
                  <a:lumMod val="60000"/>
                  <a:lumOff val="40000"/>
                </a:schemeClr>
              </a:solidFill>
              <a:latin typeface="Calibri Light" pitchFamily="34" charset="0"/>
              <a:cs typeface="Calibri Light" pitchFamily="34" charset="0"/>
            </a:endParaRPr>
          </a:p>
        </p:txBody>
      </p:sp>
      <p:pic>
        <p:nvPicPr>
          <p:cNvPr id="2050" name="Picture 2"/>
          <p:cNvPicPr>
            <a:picLocks noChangeAspect="1" noChangeArrowheads="1"/>
          </p:cNvPicPr>
          <p:nvPr/>
        </p:nvPicPr>
        <p:blipFill>
          <a:blip r:embed="rId6" cstate="print"/>
          <a:srcRect/>
          <a:stretch>
            <a:fillRect/>
          </a:stretch>
        </p:blipFill>
        <p:spPr bwMode="auto">
          <a:xfrm>
            <a:off x="5257800" y="1219200"/>
            <a:ext cx="3438525" cy="5057775"/>
          </a:xfrm>
          <a:prstGeom prst="rect">
            <a:avLst/>
          </a:prstGeom>
          <a:noFill/>
          <a:ln w="9525">
            <a:noFill/>
            <a:miter lim="800000"/>
            <a:headEnd/>
            <a:tailEnd/>
          </a:ln>
        </p:spPr>
      </p:pic>
      <p:sp>
        <p:nvSpPr>
          <p:cNvPr id="14" name="Rectangle 7"/>
          <p:cNvSpPr>
            <a:spLocks noChangeArrowheads="1"/>
          </p:cNvSpPr>
          <p:nvPr/>
        </p:nvSpPr>
        <p:spPr bwMode="auto">
          <a:xfrm>
            <a:off x="5448730" y="1371600"/>
            <a:ext cx="1207382" cy="307777"/>
          </a:xfrm>
          <a:prstGeom prst="rect">
            <a:avLst/>
          </a:prstGeom>
          <a:noFill/>
          <a:ln w="9525">
            <a:noFill/>
            <a:miter lim="800000"/>
            <a:headEnd/>
            <a:tailEnd/>
          </a:ln>
        </p:spPr>
        <p:txBody>
          <a:bodyPr wrap="none">
            <a:spAutoFit/>
          </a:bodyPr>
          <a:lstStyle/>
          <a:p>
            <a:pPr algn="just"/>
            <a:r>
              <a:rPr lang="en-US" sz="1400" b="1" dirty="0" smtClean="0">
                <a:solidFill>
                  <a:srgbClr val="FF0000"/>
                </a:solidFill>
                <a:latin typeface="Calibri Light" pitchFamily="34" charset="0"/>
                <a:cs typeface="Calibri Light" pitchFamily="34" charset="0"/>
              </a:rPr>
              <a:t>P</a:t>
            </a:r>
            <a:r>
              <a:rPr lang="sr-Latn-RS" sz="1400" b="1" dirty="0" smtClean="0">
                <a:solidFill>
                  <a:srgbClr val="FF0000"/>
                </a:solidFill>
                <a:latin typeface="Calibri Light" pitchFamily="34" charset="0"/>
                <a:cs typeface="Calibri Light" pitchFamily="34" charset="0"/>
              </a:rPr>
              <a:t>1</a:t>
            </a:r>
            <a:r>
              <a:rPr lang="en-US" sz="1400" b="1" dirty="0" smtClean="0">
                <a:solidFill>
                  <a:srgbClr val="FF0000"/>
                </a:solidFill>
                <a:latin typeface="Calibri Light" pitchFamily="34" charset="0"/>
                <a:cs typeface="Calibri Light" pitchFamily="34" charset="0"/>
              </a:rPr>
              <a:t> </a:t>
            </a:r>
            <a:r>
              <a:rPr lang="en-US" sz="1400" b="1" dirty="0">
                <a:solidFill>
                  <a:srgbClr val="FF0000"/>
                </a:solidFill>
                <a:latin typeface="Calibri Light" pitchFamily="34" charset="0"/>
                <a:cs typeface="Calibri Light" pitchFamily="34" charset="0"/>
              </a:rPr>
              <a:t>– </a:t>
            </a:r>
            <a:r>
              <a:rPr lang="sr-Latn-RS" sz="1400" b="1" dirty="0" smtClean="0">
                <a:solidFill>
                  <a:srgbClr val="FF0000"/>
                </a:solidFill>
                <a:latin typeface="Calibri Light" pitchFamily="34" charset="0"/>
                <a:cs typeface="Calibri Light" pitchFamily="34" charset="0"/>
              </a:rPr>
              <a:t>JITR</a:t>
            </a:r>
            <a:r>
              <a:rPr lang="en-US" sz="1400" b="1" dirty="0" smtClean="0">
                <a:solidFill>
                  <a:srgbClr val="FF0000"/>
                </a:solidFill>
                <a:latin typeface="Calibri Light" pitchFamily="34" charset="0"/>
                <a:cs typeface="Calibri Light" pitchFamily="34" charset="0"/>
              </a:rPr>
              <a:t>– </a:t>
            </a:r>
            <a:r>
              <a:rPr lang="en-US" sz="1400" b="1" dirty="0">
                <a:solidFill>
                  <a:srgbClr val="FF0000"/>
                </a:solidFill>
                <a:latin typeface="Calibri Light" pitchFamily="34" charset="0"/>
                <a:cs typeface="Calibri Light" pitchFamily="34" charset="0"/>
              </a:rPr>
              <a:t>001</a:t>
            </a:r>
          </a:p>
        </p:txBody>
      </p:sp>
      <p:cxnSp>
        <p:nvCxnSpPr>
          <p:cNvPr id="15" name="Straight Arrow Connector 14"/>
          <p:cNvCxnSpPr/>
          <p:nvPr/>
        </p:nvCxnSpPr>
        <p:spPr>
          <a:xfrm flipV="1">
            <a:off x="3581400" y="1600200"/>
            <a:ext cx="3886200" cy="99060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7"/>
          <p:cNvSpPr>
            <a:spLocks noChangeArrowheads="1"/>
          </p:cNvSpPr>
          <p:nvPr/>
        </p:nvSpPr>
        <p:spPr bwMode="auto">
          <a:xfrm>
            <a:off x="457200" y="2667000"/>
            <a:ext cx="4714875" cy="369888"/>
          </a:xfrm>
          <a:prstGeom prst="rect">
            <a:avLst/>
          </a:prstGeom>
          <a:noFill/>
          <a:ln w="9525">
            <a:noFill/>
            <a:miter lim="800000"/>
            <a:headEnd/>
            <a:tailEnd/>
          </a:ln>
        </p:spPr>
        <p:txBody>
          <a:bodyPr>
            <a:spAutoFit/>
          </a:bodyPr>
          <a:lstStyle/>
          <a:p>
            <a:r>
              <a:rPr lang="en-US" b="1" dirty="0" smtClean="0">
                <a:latin typeface="Calibri Light" pitchFamily="34" charset="0"/>
                <a:cs typeface="Calibri Light" pitchFamily="34" charset="0"/>
              </a:rPr>
              <a:t>5</a:t>
            </a:r>
            <a:r>
              <a:rPr lang="sr-Latn-RS" b="1" dirty="0" smtClean="0">
                <a:latin typeface="Calibri Light" pitchFamily="34" charset="0"/>
                <a:cs typeface="Calibri Light" pitchFamily="34" charset="0"/>
              </a:rPr>
              <a:t>97888</a:t>
            </a:r>
            <a:r>
              <a:rPr lang="en-US" b="1" dirty="0" smtClean="0">
                <a:latin typeface="Calibri Light" pitchFamily="34" charset="0"/>
                <a:cs typeface="Calibri Light" pitchFamily="34" charset="0"/>
              </a:rPr>
              <a:t>-EPP-1-201</a:t>
            </a:r>
            <a:r>
              <a:rPr lang="sr-Latn-RS" b="1" dirty="0" smtClean="0">
                <a:latin typeface="Calibri Light" pitchFamily="34" charset="0"/>
                <a:cs typeface="Calibri Light" pitchFamily="34" charset="0"/>
              </a:rPr>
              <a:t>8</a:t>
            </a:r>
            <a:r>
              <a:rPr lang="en-US" b="1" dirty="0" smtClean="0">
                <a:latin typeface="Calibri Light" pitchFamily="34" charset="0"/>
                <a:cs typeface="Calibri Light" pitchFamily="34" charset="0"/>
              </a:rPr>
              <a:t>-1-RS-EPPKA2-CBHE-JP</a:t>
            </a:r>
            <a:endParaRPr lang="en-US" b="1" dirty="0">
              <a:latin typeface="Calibri Light" pitchFamily="34" charset="0"/>
              <a:cs typeface="Calibri Light" pitchFamily="34" charset="0"/>
            </a:endParaRPr>
          </a:p>
        </p:txBody>
      </p:sp>
      <p:sp>
        <p:nvSpPr>
          <p:cNvPr id="17" name="Rectangle 16"/>
          <p:cNvSpPr/>
          <p:nvPr/>
        </p:nvSpPr>
        <p:spPr>
          <a:xfrm>
            <a:off x="304800" y="3962400"/>
            <a:ext cx="4800600" cy="400110"/>
          </a:xfrm>
          <a:prstGeom prst="rect">
            <a:avLst/>
          </a:prstGeom>
        </p:spPr>
        <p:txBody>
          <a:bodyPr wrap="square">
            <a:spAutoFit/>
          </a:bodyPr>
          <a:lstStyle/>
          <a:p>
            <a:pPr algn="just" fontAlgn="auto">
              <a:spcBef>
                <a:spcPts val="0"/>
              </a:spcBef>
              <a:spcAft>
                <a:spcPts val="0"/>
              </a:spcAft>
              <a:defRPr/>
            </a:pPr>
            <a:r>
              <a:rPr lang="x-none" sz="2000" b="1" u="sng" kern="0">
                <a:solidFill>
                  <a:srgbClr val="FF0000"/>
                </a:solidFill>
                <a:latin typeface="Calibri Light" pitchFamily="34" charset="0"/>
                <a:cs typeface="Calibri Light" pitchFamily="34" charset="0"/>
              </a:rPr>
              <a:t>All documents to be delivered in hard </a:t>
            </a:r>
            <a:r>
              <a:rPr lang="x-none" sz="2000" b="1" u="sng" kern="0" smtClean="0">
                <a:solidFill>
                  <a:srgbClr val="FF0000"/>
                </a:solidFill>
                <a:latin typeface="Calibri Light" pitchFamily="34" charset="0"/>
                <a:cs typeface="Calibri Light" pitchFamily="34" charset="0"/>
              </a:rPr>
              <a:t>copies</a:t>
            </a:r>
            <a:endParaRPr lang="en-US" sz="2000"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smtClean="0">
                <a:solidFill>
                  <a:schemeClr val="bg1"/>
                </a:solidFill>
              </a:rPr>
              <a:t>Strengthening of master curricula in water resources  management </a:t>
            </a:r>
          </a:p>
          <a:p>
            <a:r>
              <a:rPr lang="en-US" sz="1600" dirty="0" smtClean="0">
                <a:solidFill>
                  <a:schemeClr val="bg1"/>
                </a:solidFill>
              </a:rPr>
              <a:t>for the Western Balkans HEIs and stakeholders</a:t>
            </a:r>
            <a:endParaRPr lang="en-US" sz="1600" dirty="0">
              <a:solidFill>
                <a:schemeClr val="bg1"/>
              </a:solidFill>
            </a:endParaRP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2800" b="1" dirty="0" smtClean="0">
                <a:solidFill>
                  <a:schemeClr val="tx2">
                    <a:lumMod val="60000"/>
                    <a:lumOff val="40000"/>
                  </a:schemeClr>
                </a:solidFill>
                <a:latin typeface="Calibri Light" pitchFamily="34" charset="0"/>
                <a:cs typeface="Calibri Light" pitchFamily="34" charset="0"/>
              </a:rPr>
              <a:t>Travel costs and Costs of stay – Example</a:t>
            </a:r>
            <a:endParaRPr lang="en-US" sz="28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89037"/>
            <a:ext cx="8229600" cy="4525963"/>
          </a:xfrm>
          <a:prstGeom prst="rect">
            <a:avLst/>
          </a:prstGeom>
        </p:spPr>
        <p:txBody>
          <a:bodyPr vert="horz" lIns="91440" tIns="45720" rIns="91440" bIns="45720" rtlCol="0">
            <a:noAutofit/>
          </a:bodyPr>
          <a:lstStyle/>
          <a:p>
            <a:pPr marL="342900" indent="-342900" eaLnBrk="0" fontAlgn="auto" hangingPunct="0">
              <a:spcBef>
                <a:spcPct val="20000"/>
              </a:spcBef>
              <a:spcAft>
                <a:spcPts val="0"/>
              </a:spcAft>
              <a:buFont typeface="Wingdings" pitchFamily="2" charset="2"/>
              <a:buChar char="Ø"/>
              <a:defRPr/>
            </a:pPr>
            <a:r>
              <a:rPr lang="x-none" sz="2400" kern="0" smtClean="0">
                <a:latin typeface="Calibri Light" pitchFamily="34" charset="0"/>
                <a:cs typeface="Calibri Light" pitchFamily="34" charset="0"/>
              </a:rPr>
              <a:t>Travel: </a:t>
            </a:r>
            <a:r>
              <a:rPr lang="en-US" sz="2400" kern="0" dirty="0" smtClean="0">
                <a:latin typeface="Calibri Light" pitchFamily="34" charset="0"/>
                <a:cs typeface="Calibri Light" pitchFamily="34" charset="0"/>
              </a:rPr>
              <a:t>Nis</a:t>
            </a:r>
            <a:r>
              <a:rPr lang="x-none" sz="2400" kern="0" smtClean="0">
                <a:latin typeface="Calibri Light" pitchFamily="34" charset="0"/>
                <a:cs typeface="Calibri Light" pitchFamily="34" charset="0"/>
              </a:rPr>
              <a:t> (RS) – Vienna (AT), 4 days</a:t>
            </a:r>
          </a:p>
          <a:p>
            <a:pPr marL="342900" indent="-342900" eaLnBrk="0" fontAlgn="auto" hangingPunct="0">
              <a:spcBef>
                <a:spcPct val="20000"/>
              </a:spcBef>
              <a:spcAft>
                <a:spcPts val="0"/>
              </a:spcAft>
              <a:buFont typeface="Wingdings" pitchFamily="2" charset="2"/>
              <a:buChar char="Ø"/>
              <a:defRPr/>
            </a:pPr>
            <a:r>
              <a:rPr lang="x-none" sz="2400" kern="0" smtClean="0">
                <a:latin typeface="Calibri Light" pitchFamily="34" charset="0"/>
                <a:cs typeface="Calibri Light" pitchFamily="34" charset="0"/>
              </a:rPr>
              <a:t>Distance: 691</a:t>
            </a:r>
            <a:r>
              <a:rPr lang="en-US" sz="2400" kern="0" dirty="0" smtClean="0">
                <a:latin typeface="Calibri Light" pitchFamily="34" charset="0"/>
                <a:cs typeface="Calibri Light" pitchFamily="34" charset="0"/>
              </a:rPr>
              <a:t>.</a:t>
            </a:r>
            <a:r>
              <a:rPr lang="sr-Latn-RS" sz="2400" kern="0" dirty="0" smtClean="0">
                <a:solidFill>
                  <a:srgbClr val="FF0000"/>
                </a:solidFill>
                <a:latin typeface="Calibri Light" pitchFamily="34" charset="0"/>
                <a:cs typeface="Calibri Light" pitchFamily="34" charset="0"/>
              </a:rPr>
              <a:t>59</a:t>
            </a:r>
            <a:r>
              <a:rPr lang="en-US" sz="2400" kern="0" dirty="0" smtClean="0">
                <a:latin typeface="Calibri Light" pitchFamily="34" charset="0"/>
                <a:cs typeface="Calibri Light" pitchFamily="34" charset="0"/>
              </a:rPr>
              <a:t> </a:t>
            </a:r>
            <a:r>
              <a:rPr lang="en-US" sz="2400" kern="0" dirty="0" smtClean="0">
                <a:latin typeface="Calibri Light" pitchFamily="34" charset="0"/>
                <a:cs typeface="Calibri Light" pitchFamily="34" charset="0"/>
              </a:rPr>
              <a:t>km</a:t>
            </a:r>
            <a:r>
              <a:rPr lang="x-none" sz="2400" kern="0" smtClean="0">
                <a:latin typeface="Calibri Light" pitchFamily="34" charset="0"/>
                <a:cs typeface="Calibri Light" pitchFamily="34" charset="0"/>
              </a:rPr>
              <a:t> =&gt; </a:t>
            </a:r>
            <a:r>
              <a:rPr lang="x-none" sz="2400" b="1" kern="0" smtClean="0">
                <a:latin typeface="Calibri Light" pitchFamily="34" charset="0"/>
                <a:cs typeface="Calibri Light" pitchFamily="34" charset="0"/>
              </a:rPr>
              <a:t>275 Eur</a:t>
            </a:r>
            <a:r>
              <a:rPr lang="x-none" sz="2400" kern="0" smtClean="0">
                <a:latin typeface="Calibri Light" pitchFamily="34" charset="0"/>
                <a:cs typeface="Calibri Light" pitchFamily="34" charset="0"/>
              </a:rPr>
              <a:t> </a:t>
            </a:r>
            <a:endParaRPr lang="en-US" sz="2400" kern="0" dirty="0" smtClean="0">
              <a:latin typeface="Calibri Light" pitchFamily="34" charset="0"/>
              <a:cs typeface="Calibri Light" pitchFamily="34" charset="0"/>
            </a:endParaRPr>
          </a:p>
          <a:p>
            <a:pPr marL="342900" indent="-342900" eaLnBrk="0" fontAlgn="auto" hangingPunct="0">
              <a:spcBef>
                <a:spcPct val="20000"/>
              </a:spcBef>
              <a:spcAft>
                <a:spcPts val="0"/>
              </a:spcAft>
              <a:buFont typeface="Wingdings" pitchFamily="2" charset="2"/>
              <a:buChar char="Ø"/>
              <a:defRPr/>
            </a:pPr>
            <a:r>
              <a:rPr lang="en-US" sz="2400" kern="0" dirty="0" smtClean="0">
                <a:latin typeface="Calibri Light" pitchFamily="34" charset="0"/>
                <a:cs typeface="Calibri Light" pitchFamily="34" charset="0"/>
              </a:rPr>
              <a:t>   Distance calculator</a:t>
            </a:r>
          </a:p>
          <a:p>
            <a:pPr marL="342900" indent="-342900" eaLnBrk="0" fontAlgn="auto" hangingPunct="0">
              <a:spcBef>
                <a:spcPct val="20000"/>
              </a:spcBef>
              <a:spcAft>
                <a:spcPts val="0"/>
              </a:spcAft>
              <a:defRPr/>
            </a:pPr>
            <a:r>
              <a:rPr lang="en-US" sz="2400" kern="0" dirty="0" smtClean="0">
                <a:latin typeface="Calibri Light" pitchFamily="34" charset="0"/>
                <a:cs typeface="Calibri Light" pitchFamily="34" charset="0"/>
                <a:hlinkClick r:id="rId6"/>
              </a:rPr>
              <a:t>http://ec.europa.eu/programmes/erasmus-plus/tools/distance_en.htm</a:t>
            </a:r>
            <a:endParaRPr lang="en-US" sz="2400" kern="0" dirty="0" smtClean="0">
              <a:latin typeface="Calibri Light" pitchFamily="34" charset="0"/>
              <a:cs typeface="Calibri Light" pitchFamily="34" charset="0"/>
            </a:endParaRPr>
          </a:p>
          <a:p>
            <a:pPr marL="342900" indent="-342900" eaLnBrk="0" fontAlgn="auto" hangingPunct="0">
              <a:spcBef>
                <a:spcPct val="20000"/>
              </a:spcBef>
              <a:spcAft>
                <a:spcPts val="0"/>
              </a:spcAft>
              <a:buFont typeface="Wingdings" pitchFamily="2" charset="2"/>
              <a:buChar char="Ø"/>
              <a:defRPr/>
            </a:pPr>
            <a:r>
              <a:rPr lang="x-none" sz="2400" kern="0" smtClean="0">
                <a:latin typeface="Calibri Light" pitchFamily="34" charset="0"/>
                <a:cs typeface="Calibri Light" pitchFamily="34" charset="0"/>
              </a:rPr>
              <a:t>Stay cost</a:t>
            </a:r>
            <a:r>
              <a:rPr lang="en-US" sz="2400" kern="0" dirty="0" smtClean="0">
                <a:latin typeface="Calibri Light" pitchFamily="34" charset="0"/>
                <a:cs typeface="Calibri Light" pitchFamily="34" charset="0"/>
              </a:rPr>
              <a:t>s</a:t>
            </a:r>
            <a:r>
              <a:rPr lang="x-none" sz="2400" kern="0" smtClean="0">
                <a:latin typeface="Calibri Light" pitchFamily="34" charset="0"/>
                <a:cs typeface="Calibri Light" pitchFamily="34" charset="0"/>
              </a:rPr>
              <a:t>: 4 days =&gt; </a:t>
            </a:r>
            <a:r>
              <a:rPr lang="x-none" sz="2400" b="1" kern="0" smtClean="0">
                <a:latin typeface="Calibri Light" pitchFamily="34" charset="0"/>
                <a:cs typeface="Calibri Light" pitchFamily="34" charset="0"/>
              </a:rPr>
              <a:t>480 Eur</a:t>
            </a:r>
            <a:endParaRPr lang="sr-Latn-RS" sz="2400" b="1" kern="0" dirty="0" smtClean="0">
              <a:latin typeface="Calibri Light" pitchFamily="34" charset="0"/>
              <a:cs typeface="Calibri Light" pitchFamily="34" charset="0"/>
            </a:endParaRPr>
          </a:p>
          <a:p>
            <a:pPr marL="342900" indent="-342900" eaLnBrk="0" fontAlgn="auto" hangingPunct="0">
              <a:spcBef>
                <a:spcPct val="20000"/>
              </a:spcBef>
              <a:spcAft>
                <a:spcPts val="0"/>
              </a:spcAft>
              <a:buFont typeface="Wingdings" pitchFamily="2" charset="2"/>
              <a:buChar char="Ø"/>
              <a:defRPr/>
            </a:pPr>
            <a:r>
              <a:rPr lang="sr-Latn-RS" sz="2400" b="1" kern="0" dirty="0" smtClean="0">
                <a:latin typeface="Calibri Light" pitchFamily="34" charset="0"/>
                <a:cs typeface="Calibri Light" pitchFamily="34" charset="0"/>
              </a:rPr>
              <a:t>TOTAL: 275 + 480 = 755 EUR </a:t>
            </a:r>
            <a:endParaRPr lang="x-none" sz="2400" b="1" ker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600" b="1" dirty="0" smtClean="0">
                <a:solidFill>
                  <a:schemeClr val="tx2">
                    <a:lumMod val="60000"/>
                    <a:lumOff val="40000"/>
                  </a:schemeClr>
                </a:solidFill>
                <a:latin typeface="Calibri Light" pitchFamily="34" charset="0"/>
                <a:cs typeface="Calibri Light" pitchFamily="34" charset="0"/>
              </a:rPr>
              <a:t>Eligible activities</a:t>
            </a:r>
            <a:endParaRPr lang="en-US" sz="36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r>
              <a:rPr lang="sr-Latn-RS" sz="2300" dirty="0" smtClean="0">
                <a:latin typeface="Calibri Light" pitchFamily="34" charset="0"/>
                <a:cs typeface="Calibri Light" pitchFamily="34" charset="0"/>
              </a:rPr>
              <a:t> </a:t>
            </a:r>
            <a:endParaRPr lang="en-US" sz="2400" dirty="0" smtClean="0"/>
          </a:p>
          <a:p>
            <a:pPr algn="just"/>
            <a:r>
              <a:rPr lang="en-US" sz="2800" dirty="0" smtClean="0">
                <a:latin typeface="Calibri Light" pitchFamily="34" charset="0"/>
                <a:cs typeface="Calibri Light" pitchFamily="34" charset="0"/>
              </a:rPr>
              <a:t>Do </a:t>
            </a:r>
            <a:r>
              <a:rPr lang="en-US" sz="2800" u="sng" dirty="0" smtClean="0">
                <a:latin typeface="Calibri Light" pitchFamily="34" charset="0"/>
                <a:cs typeface="Calibri Light" pitchFamily="34" charset="0"/>
              </a:rPr>
              <a:t>not</a:t>
            </a:r>
            <a:r>
              <a:rPr lang="en-US" sz="2800" dirty="0" smtClean="0">
                <a:latin typeface="Calibri Light" pitchFamily="34" charset="0"/>
                <a:cs typeface="Calibri Light" pitchFamily="34" charset="0"/>
              </a:rPr>
              <a:t> assume that all activities listed in </a:t>
            </a:r>
            <a:r>
              <a:rPr lang="sr-Latn-RS" sz="2800" dirty="0" smtClean="0">
                <a:latin typeface="Calibri Light" pitchFamily="34" charset="0"/>
                <a:cs typeface="Calibri Light" pitchFamily="34" charset="0"/>
              </a:rPr>
              <a:t>the </a:t>
            </a:r>
            <a:r>
              <a:rPr lang="en-US" sz="2800" dirty="0" smtClean="0">
                <a:latin typeface="Calibri Light" pitchFamily="34" charset="0"/>
                <a:cs typeface="Calibri Light" pitchFamily="34" charset="0"/>
              </a:rPr>
              <a:t>project application are automatically eligible. </a:t>
            </a:r>
            <a:endParaRPr lang="sr-Latn-RS" sz="2800" dirty="0" smtClean="0">
              <a:latin typeface="Calibri Light" pitchFamily="34" charset="0"/>
              <a:cs typeface="Calibri Light" pitchFamily="34" charset="0"/>
            </a:endParaRPr>
          </a:p>
          <a:p>
            <a:pPr algn="just"/>
            <a:endParaRPr lang="en-US" sz="2800" dirty="0" smtClean="0">
              <a:latin typeface="Calibri Light" pitchFamily="34" charset="0"/>
              <a:cs typeface="Calibri Light" pitchFamily="34" charset="0"/>
            </a:endParaRPr>
          </a:p>
          <a:p>
            <a:pPr algn="just"/>
            <a:r>
              <a:rPr lang="en-US" sz="2800" b="1" dirty="0" smtClean="0">
                <a:latin typeface="Calibri Light" pitchFamily="34" charset="0"/>
                <a:cs typeface="Calibri Light" pitchFamily="34" charset="0"/>
              </a:rPr>
              <a:t>Before implementing any activity, first check that the activities mentioned in </a:t>
            </a:r>
            <a:r>
              <a:rPr lang="sr-Latn-RS" sz="2800" b="1" dirty="0" smtClean="0">
                <a:latin typeface="Calibri Light" pitchFamily="34" charset="0"/>
                <a:cs typeface="Calibri Light" pitchFamily="34" charset="0"/>
              </a:rPr>
              <a:t>the </a:t>
            </a:r>
            <a:r>
              <a:rPr lang="en-US" sz="2800" b="1" dirty="0" smtClean="0">
                <a:latin typeface="Calibri Light" pitchFamily="34" charset="0"/>
                <a:cs typeface="Calibri Light" pitchFamily="34" charset="0"/>
              </a:rPr>
              <a:t>project proposal are eligible.</a:t>
            </a:r>
            <a:endParaRPr lang="en-US" sz="2800"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smtClean="0">
                <a:solidFill>
                  <a:schemeClr val="bg1"/>
                </a:solidFill>
              </a:rPr>
              <a:t>Strengthening of master curricula in water resources  management </a:t>
            </a:r>
          </a:p>
          <a:p>
            <a:r>
              <a:rPr lang="en-US" sz="1600" dirty="0" smtClean="0">
                <a:solidFill>
                  <a:schemeClr val="bg1"/>
                </a:solidFill>
              </a:rPr>
              <a:t>for the Western Balkans HEIs and stakeholders</a:t>
            </a:r>
            <a:endParaRPr lang="en-US" sz="1600" dirty="0">
              <a:solidFill>
                <a:schemeClr val="bg1"/>
              </a:solidFill>
            </a:endParaRP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2800" b="1" dirty="0" smtClean="0">
                <a:solidFill>
                  <a:schemeClr val="tx2">
                    <a:lumMod val="60000"/>
                    <a:lumOff val="40000"/>
                  </a:schemeClr>
                </a:solidFill>
                <a:latin typeface="Calibri Light" pitchFamily="34" charset="0"/>
                <a:cs typeface="Calibri Light" pitchFamily="34" charset="0"/>
              </a:rPr>
              <a:t>Travel costs and Costs of stay</a:t>
            </a:r>
            <a:endParaRPr lang="en-US" sz="2800" b="1" dirty="0">
              <a:solidFill>
                <a:schemeClr val="tx2">
                  <a:lumMod val="60000"/>
                  <a:lumOff val="40000"/>
                </a:schemeClr>
              </a:solidFill>
              <a:latin typeface="Calibri Light" pitchFamily="34" charset="0"/>
              <a:cs typeface="Calibri Light" pitchFamily="34" charset="0"/>
            </a:endParaRPr>
          </a:p>
        </p:txBody>
      </p:sp>
      <p:graphicFrame>
        <p:nvGraphicFramePr>
          <p:cNvPr id="13" name="Table 12"/>
          <p:cNvGraphicFramePr>
            <a:graphicFrameLocks noGrp="1"/>
          </p:cNvGraphicFramePr>
          <p:nvPr/>
        </p:nvGraphicFramePr>
        <p:xfrm>
          <a:off x="500063" y="2122487"/>
          <a:ext cx="4038600" cy="2926080"/>
        </p:xfrm>
        <a:graphic>
          <a:graphicData uri="http://schemas.openxmlformats.org/drawingml/2006/table">
            <a:tbl>
              <a:tblPr firstRow="1" bandRow="1"/>
              <a:tblGrid>
                <a:gridCol w="2133600"/>
                <a:gridCol w="1905000"/>
              </a:tblGrid>
              <a:tr h="0">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extLst/>
                    </a:lstStyle>
                    <a:p>
                      <a:r>
                        <a:rPr lang="x-none" dirty="0" smtClean="0">
                          <a:latin typeface="Calibri Light" pitchFamily="34" charset="0"/>
                          <a:cs typeface="Calibri Light" pitchFamily="34" charset="0"/>
                        </a:rPr>
                        <a:t>Distance</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extLst/>
                    </a:lstStyle>
                    <a:p>
                      <a:r>
                        <a:rPr lang="x-none" dirty="0" smtClean="0">
                          <a:latin typeface="Calibri Light" pitchFamily="34" charset="0"/>
                          <a:cs typeface="Calibri Light" pitchFamily="34" charset="0"/>
                        </a:rPr>
                        <a:t>Eligible cost</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smtClean="0">
                          <a:solidFill>
                            <a:srgbClr val="FF0000"/>
                          </a:solidFill>
                          <a:latin typeface="Calibri Light" pitchFamily="34" charset="0"/>
                          <a:cs typeface="Calibri Light" pitchFamily="34" charset="0"/>
                        </a:rPr>
                        <a:t>10 – 99 </a:t>
                      </a:r>
                      <a:r>
                        <a:rPr lang="x-none" dirty="0" smtClean="0">
                          <a:solidFill>
                            <a:srgbClr val="FF0000"/>
                          </a:solidFill>
                          <a:latin typeface="Calibri Light" pitchFamily="34" charset="0"/>
                          <a:cs typeface="Calibri Light" pitchFamily="34" charset="0"/>
                        </a:rPr>
                        <a:t>km</a:t>
                      </a:r>
                      <a:endParaRPr lang="en-US" dirty="0">
                        <a:solidFill>
                          <a:srgbClr val="FF0000"/>
                        </a:solidFill>
                        <a:latin typeface="Calibri Light" pitchFamily="34" charset="0"/>
                        <a:cs typeface="Calibri Light"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sr-Latn-RS" dirty="0" smtClean="0">
                          <a:solidFill>
                            <a:srgbClr val="FF0000"/>
                          </a:solidFill>
                          <a:latin typeface="Calibri Light" pitchFamily="34" charset="0"/>
                          <a:cs typeface="Calibri Light" pitchFamily="34" charset="0"/>
                        </a:rPr>
                        <a:t>2</a:t>
                      </a:r>
                      <a:r>
                        <a:rPr lang="x-none" smtClean="0">
                          <a:solidFill>
                            <a:srgbClr val="FF0000"/>
                          </a:solidFill>
                          <a:latin typeface="Calibri Light" pitchFamily="34" charset="0"/>
                          <a:cs typeface="Calibri Light" pitchFamily="34" charset="0"/>
                        </a:rPr>
                        <a:t>0 </a:t>
                      </a:r>
                      <a:r>
                        <a:rPr lang="x-none" dirty="0" smtClean="0">
                          <a:solidFill>
                            <a:srgbClr val="FF0000"/>
                          </a:solidFill>
                          <a:latin typeface="Calibri Light" pitchFamily="34" charset="0"/>
                          <a:cs typeface="Calibri Light" pitchFamily="34" charset="0"/>
                        </a:rPr>
                        <a:t>Eur </a:t>
                      </a:r>
                      <a:endParaRPr lang="en-US" dirty="0">
                        <a:solidFill>
                          <a:srgbClr val="FF0000"/>
                        </a:solidFill>
                        <a:latin typeface="Calibri Light" pitchFamily="34" charset="0"/>
                        <a:cs typeface="Calibri Light"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100 – 499 km</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180 Eur </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500 – 1999 km</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275 Eur </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2000 – 2999 km</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360 Eur</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3000 – 3999 km</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530 Eur</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4000 – 7999 km</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820 Eur</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8000 km and more</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1100 Eur</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bl>
          </a:graphicData>
        </a:graphic>
      </p:graphicFrame>
      <p:graphicFrame>
        <p:nvGraphicFramePr>
          <p:cNvPr id="14" name="Table 13"/>
          <p:cNvGraphicFramePr>
            <a:graphicFrameLocks noGrp="1"/>
          </p:cNvGraphicFramePr>
          <p:nvPr/>
        </p:nvGraphicFramePr>
        <p:xfrm>
          <a:off x="5000625" y="2122487"/>
          <a:ext cx="3276600" cy="2560320"/>
        </p:xfrm>
        <a:graphic>
          <a:graphicData uri="http://schemas.openxmlformats.org/drawingml/2006/table">
            <a:tbl>
              <a:tblPr firstRow="1" bandRow="1"/>
              <a:tblGrid>
                <a:gridCol w="1456266"/>
                <a:gridCol w="1820334"/>
              </a:tblGrid>
              <a:tr h="0">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extLst/>
                    </a:lstStyle>
                    <a:p>
                      <a:r>
                        <a:rPr lang="x-none" dirty="0" smtClean="0">
                          <a:latin typeface="Calibri Light" pitchFamily="34" charset="0"/>
                          <a:cs typeface="Calibri Light" pitchFamily="34" charset="0"/>
                        </a:rPr>
                        <a:t>No. of days</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extLst/>
                    </a:lstStyle>
                    <a:p>
                      <a:r>
                        <a:rPr lang="x-none" dirty="0" smtClean="0">
                          <a:latin typeface="Calibri Light" pitchFamily="34" charset="0"/>
                          <a:cs typeface="Calibri Light" pitchFamily="34" charset="0"/>
                        </a:rPr>
                        <a:t>Eligible cost</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1</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120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2</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240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3</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360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4</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480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5</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600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6</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720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bl>
          </a:graphicData>
        </a:graphic>
      </p:graphicFrame>
      <p:sp>
        <p:nvSpPr>
          <p:cNvPr id="15" name="Rectangle 15"/>
          <p:cNvSpPr>
            <a:spLocks noChangeArrowheads="1"/>
          </p:cNvSpPr>
          <p:nvPr/>
        </p:nvSpPr>
        <p:spPr bwMode="auto">
          <a:xfrm>
            <a:off x="1643063" y="1752600"/>
            <a:ext cx="1343894" cy="400110"/>
          </a:xfrm>
          <a:prstGeom prst="rect">
            <a:avLst/>
          </a:prstGeom>
          <a:noFill/>
          <a:ln w="9525">
            <a:noFill/>
            <a:miter lim="800000"/>
            <a:headEnd/>
            <a:tailEnd/>
          </a:ln>
        </p:spPr>
        <p:txBody>
          <a:bodyPr wrap="none">
            <a:spAutoFit/>
          </a:bodyPr>
          <a:lstStyle/>
          <a:p>
            <a:r>
              <a:rPr lang="en-US" sz="2000" b="1" dirty="0">
                <a:latin typeface="Calibri Light" pitchFamily="34" charset="0"/>
                <a:cs typeface="Calibri Light" pitchFamily="34" charset="0"/>
              </a:rPr>
              <a:t>Travel costs</a:t>
            </a:r>
            <a:endParaRPr lang="en-US" sz="2000" dirty="0">
              <a:latin typeface="Calibri Light" pitchFamily="34" charset="0"/>
              <a:cs typeface="Calibri Light" pitchFamily="34" charset="0"/>
            </a:endParaRPr>
          </a:p>
        </p:txBody>
      </p:sp>
      <p:sp>
        <p:nvSpPr>
          <p:cNvPr id="16" name="Rectangle 16"/>
          <p:cNvSpPr>
            <a:spLocks noChangeArrowheads="1"/>
          </p:cNvSpPr>
          <p:nvPr/>
        </p:nvSpPr>
        <p:spPr bwMode="auto">
          <a:xfrm>
            <a:off x="5029200" y="1752600"/>
            <a:ext cx="3269613" cy="400110"/>
          </a:xfrm>
          <a:prstGeom prst="rect">
            <a:avLst/>
          </a:prstGeom>
          <a:noFill/>
          <a:ln w="9525">
            <a:noFill/>
            <a:miter lim="800000"/>
            <a:headEnd/>
            <a:tailEnd/>
          </a:ln>
        </p:spPr>
        <p:txBody>
          <a:bodyPr wrap="none">
            <a:spAutoFit/>
          </a:bodyPr>
          <a:lstStyle/>
          <a:p>
            <a:r>
              <a:rPr lang="en-US" sz="2000" b="1" dirty="0">
                <a:latin typeface="Calibri Light" pitchFamily="34" charset="0"/>
                <a:cs typeface="Calibri Light" pitchFamily="34" charset="0"/>
              </a:rPr>
              <a:t>Costs of stay (120EUR per day</a:t>
            </a:r>
            <a:r>
              <a:rPr lang="en-US" b="1" dirty="0">
                <a:latin typeface="Calibri" pitchFamily="34" charset="0"/>
              </a:rPr>
              <a:t>)</a:t>
            </a:r>
            <a:endParaRPr lang="en-US" dirty="0">
              <a:latin typeface="Calibri"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Individual Travel Report (ITR)</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sr-Latn-RS" sz="2600" dirty="0" smtClean="0">
                <a:latin typeface="Calibri Light" pitchFamily="34" charset="0"/>
                <a:cs typeface="Calibri Light" pitchFamily="34" charset="0"/>
              </a:rPr>
              <a:t>purpose: for specification of travel costs and costs of stay </a:t>
            </a:r>
          </a:p>
          <a:p>
            <a:pPr algn="just">
              <a:buFont typeface="Wingdings" pitchFamily="2" charset="2"/>
              <a:buChar char="Ø"/>
            </a:pPr>
            <a:r>
              <a:rPr lang="sr-Latn-RS" sz="2600" dirty="0" smtClean="0">
                <a:latin typeface="Calibri Light" pitchFamily="34" charset="0"/>
                <a:cs typeface="Calibri Light" pitchFamily="34" charset="0"/>
              </a:rPr>
              <a:t> to be filled in by each participant</a:t>
            </a:r>
          </a:p>
          <a:p>
            <a:pPr algn="just">
              <a:buFont typeface="Wingdings" pitchFamily="2" charset="2"/>
              <a:buChar char="Ø"/>
            </a:pPr>
            <a:r>
              <a:rPr lang="sr-Latn-RS" sz="2600" dirty="0" smtClean="0">
                <a:latin typeface="Calibri Light" pitchFamily="34" charset="0"/>
                <a:cs typeface="Calibri Light" pitchFamily="34" charset="0"/>
              </a:rPr>
              <a:t> in case of multiple travels, fill in separate ITR</a:t>
            </a:r>
          </a:p>
          <a:p>
            <a:pPr algn="just">
              <a:buFont typeface="Wingdings" pitchFamily="2" charset="2"/>
              <a:buChar char="Ø"/>
            </a:pPr>
            <a:r>
              <a:rPr lang="sr-Latn-RS" sz="2600" dirty="0" smtClean="0">
                <a:latin typeface="Calibri Light" pitchFamily="34" charset="0"/>
                <a:cs typeface="Calibri Light" pitchFamily="34" charset="0"/>
              </a:rPr>
              <a:t> type of activity should be in line with the work plan</a:t>
            </a:r>
          </a:p>
          <a:p>
            <a:pPr algn="just">
              <a:buFont typeface="Wingdings" pitchFamily="2" charset="2"/>
              <a:buChar char="Ø"/>
            </a:pPr>
            <a:r>
              <a:rPr lang="sr-Latn-RS" sz="2600" dirty="0" smtClean="0">
                <a:latin typeface="Calibri Light" pitchFamily="34" charset="0"/>
                <a:cs typeface="Calibri Light" pitchFamily="34" charset="0"/>
              </a:rPr>
              <a:t> details of the travel:</a:t>
            </a:r>
          </a:p>
          <a:p>
            <a:pPr lvl="1" algn="just">
              <a:buFont typeface="Wingdings" pitchFamily="2" charset="2"/>
              <a:buChar char="§"/>
            </a:pPr>
            <a:r>
              <a:rPr lang="en-GB" sz="2600" dirty="0" smtClean="0">
                <a:latin typeface="Calibri Light" pitchFamily="34" charset="0"/>
                <a:cs typeface="Calibri Light" pitchFamily="34" charset="0"/>
              </a:rPr>
              <a:t>indicate period of travel from departure to return to place of origin </a:t>
            </a:r>
            <a:endParaRPr lang="sr-Latn-RS" sz="2600" dirty="0" smtClean="0">
              <a:latin typeface="Calibri Light" pitchFamily="34" charset="0"/>
              <a:cs typeface="Calibri Light" pitchFamily="34" charset="0"/>
            </a:endParaRPr>
          </a:p>
          <a:p>
            <a:pPr lvl="1" algn="just">
              <a:buFont typeface="Wingdings" pitchFamily="2" charset="2"/>
              <a:buChar char="§"/>
            </a:pPr>
            <a:r>
              <a:rPr lang="sr-Latn-RS" sz="2600" dirty="0" smtClean="0">
                <a:latin typeface="Calibri Light" pitchFamily="34" charset="0"/>
                <a:cs typeface="Calibri Light" pitchFamily="34" charset="0"/>
              </a:rPr>
              <a:t>place of departure: </a:t>
            </a:r>
            <a:r>
              <a:rPr lang="en-GB" sz="2600" i="1" dirty="0" smtClean="0">
                <a:latin typeface="Calibri Light" pitchFamily="34" charset="0"/>
                <a:cs typeface="Calibri Light" pitchFamily="34" charset="0"/>
              </a:rPr>
              <a:t>If different from Home institution please enclose authorisation from the Agency</a:t>
            </a:r>
            <a:endParaRPr lang="sr-Latn-RS" sz="2600" dirty="0" smtClean="0">
              <a:latin typeface="Calibri Light" pitchFamily="34" charset="0"/>
              <a:cs typeface="Calibri Light" pitchFamily="34" charset="0"/>
            </a:endParaRPr>
          </a:p>
          <a:p>
            <a:pPr lvl="1" algn="just">
              <a:buFont typeface="Wingdings" pitchFamily="2" charset="2"/>
              <a:buChar char="§"/>
            </a:pPr>
            <a:r>
              <a:rPr lang="sr-Latn-RS" sz="2600" dirty="0" smtClean="0">
                <a:latin typeface="Calibri Light" pitchFamily="34" charset="0"/>
                <a:cs typeface="Calibri Light" pitchFamily="34" charset="0"/>
              </a:rPr>
              <a:t> travel distance in km – one way travel (distance calculator: </a:t>
            </a:r>
            <a:r>
              <a:rPr lang="en-GB" sz="2600" i="1" u="sng" dirty="0" smtClean="0">
                <a:latin typeface="Calibri Light" pitchFamily="34" charset="0"/>
                <a:cs typeface="Calibri Light" pitchFamily="34" charset="0"/>
                <a:hlinkClick r:id="rId6"/>
              </a:rPr>
              <a:t>http://ec.europa.eu/programmes/erasmus-plus/tools/distance_en.htm</a:t>
            </a:r>
            <a:r>
              <a:rPr lang="sr-Latn-RS" sz="2600" dirty="0" smtClean="0">
                <a:latin typeface="Calibri Light" pitchFamily="34" charset="0"/>
                <a:cs typeface="Calibri Light" pitchFamily="34" charset="0"/>
              </a:rPr>
              <a:t>)</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Individual Travel Report (ITR)</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sr-Latn-RS" sz="2400" dirty="0" smtClean="0">
                <a:latin typeface="Calibri Light" pitchFamily="34" charset="0"/>
                <a:cs typeface="Calibri Light" pitchFamily="34" charset="0"/>
              </a:rPr>
              <a:t>details of activity:</a:t>
            </a:r>
          </a:p>
          <a:p>
            <a:pPr lvl="1" algn="just">
              <a:buFont typeface="Wingdings" pitchFamily="2" charset="2"/>
              <a:buChar char="§"/>
            </a:pPr>
            <a:r>
              <a:rPr lang="sr-Latn-RS" sz="2400" dirty="0" smtClean="0">
                <a:latin typeface="Calibri Light" pitchFamily="34" charset="0"/>
                <a:cs typeface="Calibri Light" pitchFamily="34" charset="0"/>
              </a:rPr>
              <a:t> dates excluding travel</a:t>
            </a:r>
          </a:p>
          <a:p>
            <a:pPr lvl="1" algn="just">
              <a:buFont typeface="Wingdings" pitchFamily="2" charset="2"/>
              <a:buChar char="§"/>
            </a:pPr>
            <a:r>
              <a:rPr lang="sr-Latn-RS" sz="2400" dirty="0" smtClean="0">
                <a:latin typeface="Calibri Light" pitchFamily="34" charset="0"/>
                <a:cs typeface="Calibri Light" pitchFamily="34" charset="0"/>
              </a:rPr>
              <a:t> brief description of the activity performed should be inserted</a:t>
            </a:r>
          </a:p>
          <a:p>
            <a:pPr algn="just">
              <a:buFont typeface="Wingdings" pitchFamily="2" charset="2"/>
              <a:buChar char="Ø"/>
            </a:pPr>
            <a:r>
              <a:rPr lang="sr-Latn-RS" sz="2400" dirty="0" smtClean="0">
                <a:latin typeface="Calibri Light" pitchFamily="34" charset="0"/>
                <a:cs typeface="Calibri Light" pitchFamily="34" charset="0"/>
              </a:rPr>
              <a:t> provide documents regarding financial transactions</a:t>
            </a:r>
          </a:p>
          <a:p>
            <a:pPr algn="just">
              <a:buFont typeface="Wingdings" pitchFamily="2" charset="2"/>
              <a:buChar char="Ø"/>
            </a:pPr>
            <a:r>
              <a:rPr lang="sr-Latn-RS" sz="2400" dirty="0" smtClean="0">
                <a:latin typeface="Calibri Light" pitchFamily="34" charset="0"/>
                <a:cs typeface="Calibri Light" pitchFamily="34" charset="0"/>
              </a:rPr>
              <a:t> invoces, receipts, boarding passes</a:t>
            </a:r>
          </a:p>
          <a:p>
            <a:pPr algn="just">
              <a:buFont typeface="Wingdings" pitchFamily="2" charset="2"/>
              <a:buChar char="Ø"/>
            </a:pPr>
            <a:r>
              <a:rPr lang="sr-Latn-RS" sz="2400" dirty="0" smtClean="0">
                <a:latin typeface="Calibri Light" pitchFamily="34" charset="0"/>
                <a:cs typeface="Calibri Light" pitchFamily="34" charset="0"/>
              </a:rPr>
              <a:t> add agenda and participation list for all days</a:t>
            </a:r>
            <a:endParaRPr lang="en-GB" sz="2400" dirty="0" smtClean="0">
              <a:latin typeface="Calibri Light" pitchFamily="34" charset="0"/>
              <a:cs typeface="Calibri Light" pitchFamily="34" charset="0"/>
            </a:endParaRPr>
          </a:p>
          <a:p>
            <a:pPr algn="just">
              <a:buFont typeface="Wingdings" pitchFamily="2" charset="2"/>
              <a:buChar char="Ø"/>
            </a:pPr>
            <a:r>
              <a:rPr lang="sr-Latn-RS" sz="2400" dirty="0" smtClean="0">
                <a:latin typeface="Calibri Light" pitchFamily="34" charset="0"/>
                <a:cs typeface="Calibri Light" pitchFamily="34" charset="0"/>
              </a:rPr>
              <a:t> only participant</a:t>
            </a:r>
            <a:r>
              <a:rPr lang="en-GB" sz="2400" dirty="0" smtClean="0">
                <a:latin typeface="Calibri Light" pitchFamily="34" charset="0"/>
                <a:cs typeface="Calibri Light" pitchFamily="34" charset="0"/>
              </a:rPr>
              <a:t> </a:t>
            </a:r>
            <a:r>
              <a:rPr lang="sr-Latn-RS" sz="2400" dirty="0" smtClean="0">
                <a:latin typeface="Calibri Light" pitchFamily="34" charset="0"/>
                <a:cs typeface="Calibri Light" pitchFamily="34" charset="0"/>
              </a:rPr>
              <a:t>should</a:t>
            </a:r>
            <a:r>
              <a:rPr lang="en-GB" sz="2400" dirty="0" smtClean="0">
                <a:latin typeface="Calibri Light" pitchFamily="34" charset="0"/>
                <a:cs typeface="Calibri Light" pitchFamily="34" charset="0"/>
              </a:rPr>
              <a:t> sign </a:t>
            </a:r>
            <a:r>
              <a:rPr lang="sr-Latn-RS" sz="2400" dirty="0" smtClean="0">
                <a:latin typeface="Calibri Light" pitchFamily="34" charset="0"/>
                <a:cs typeface="Calibri Light" pitchFamily="34" charset="0"/>
              </a:rPr>
              <a:t>ITR</a:t>
            </a:r>
            <a:endParaRPr lang="en-GB" sz="24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en-US" sz="3200" b="1" dirty="0" smtClean="0">
                <a:solidFill>
                  <a:schemeClr val="tx2">
                    <a:lumMod val="60000"/>
                    <a:lumOff val="40000"/>
                  </a:schemeClr>
                </a:solidFill>
                <a:latin typeface="Calibri Light" pitchFamily="34" charset="0"/>
                <a:cs typeface="Calibri Light" pitchFamily="34" charset="0"/>
              </a:rPr>
              <a:t>Checks </a:t>
            </a:r>
            <a:r>
              <a:rPr lang="sr-Latn-RS" sz="3200" b="1" dirty="0" smtClean="0">
                <a:solidFill>
                  <a:schemeClr val="tx2">
                    <a:lumMod val="60000"/>
                    <a:lumOff val="40000"/>
                  </a:schemeClr>
                </a:solidFill>
                <a:latin typeface="Calibri Light" pitchFamily="34" charset="0"/>
                <a:cs typeface="Calibri Light" pitchFamily="34" charset="0"/>
              </a:rPr>
              <a:t>a</a:t>
            </a:r>
            <a:r>
              <a:rPr lang="en-US" sz="3200" b="1" dirty="0" err="1" smtClean="0">
                <a:solidFill>
                  <a:schemeClr val="tx2">
                    <a:lumMod val="60000"/>
                    <a:lumOff val="40000"/>
                  </a:schemeClr>
                </a:solidFill>
                <a:latin typeface="Calibri Light" pitchFamily="34" charset="0"/>
                <a:cs typeface="Calibri Light" pitchFamily="34" charset="0"/>
              </a:rPr>
              <a:t>nd</a:t>
            </a:r>
            <a:r>
              <a:rPr lang="en-US" sz="3200" b="1" dirty="0" smtClean="0">
                <a:solidFill>
                  <a:schemeClr val="tx2">
                    <a:lumMod val="60000"/>
                    <a:lumOff val="40000"/>
                  </a:schemeClr>
                </a:solidFill>
                <a:latin typeface="Calibri Light" pitchFamily="34" charset="0"/>
                <a:cs typeface="Calibri Light" pitchFamily="34" charset="0"/>
              </a:rPr>
              <a:t> Audits (Art. II.27)</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500" dirty="0" smtClean="0">
                <a:latin typeface="Calibri Light" pitchFamily="34" charset="0"/>
                <a:cs typeface="Calibri Light" pitchFamily="34" charset="0"/>
              </a:rPr>
              <a:t>The </a:t>
            </a:r>
            <a:r>
              <a:rPr lang="en-US" sz="2500" b="1" dirty="0" smtClean="0">
                <a:latin typeface="Calibri Light" pitchFamily="34" charset="0"/>
                <a:cs typeface="Calibri Light" pitchFamily="34" charset="0"/>
              </a:rPr>
              <a:t>EACEA and/or the Commission may carry out technical and financial checks and audits in relation to the use of the grant </a:t>
            </a:r>
            <a:endParaRPr lang="sr-Latn-RS" sz="2500" b="1" dirty="0" smtClean="0">
              <a:latin typeface="Calibri Light" pitchFamily="34" charset="0"/>
              <a:cs typeface="Calibri Light" pitchFamily="34" charset="0"/>
            </a:endParaRPr>
          </a:p>
          <a:p>
            <a:pPr algn="just">
              <a:buFont typeface="Wingdings" pitchFamily="2" charset="2"/>
              <a:buChar char="Ø"/>
            </a:pPr>
            <a:endParaRPr lang="en-US" sz="2500" b="1" dirty="0" smtClean="0">
              <a:latin typeface="Calibri Light" pitchFamily="34" charset="0"/>
              <a:cs typeface="Calibri Light" pitchFamily="34" charset="0"/>
            </a:endParaRPr>
          </a:p>
          <a:p>
            <a:pPr algn="just">
              <a:buFont typeface="Wingdings" pitchFamily="2" charset="2"/>
              <a:buChar char="Ø"/>
            </a:pPr>
            <a:r>
              <a:rPr lang="sr-Latn-RS" sz="2500" dirty="0" smtClean="0">
                <a:latin typeface="Calibri Light" pitchFamily="34" charset="0"/>
                <a:cs typeface="Calibri Light" pitchFamily="34" charset="0"/>
              </a:rPr>
              <a:t> </a:t>
            </a:r>
            <a:r>
              <a:rPr lang="en-US" sz="2500" dirty="0" smtClean="0">
                <a:latin typeface="Calibri Light" pitchFamily="34" charset="0"/>
                <a:cs typeface="Calibri Light" pitchFamily="34" charset="0"/>
              </a:rPr>
              <a:t>Carried out </a:t>
            </a:r>
            <a:r>
              <a:rPr lang="en-US" sz="2500" b="1" dirty="0" smtClean="0">
                <a:latin typeface="Calibri Light" pitchFamily="34" charset="0"/>
                <a:cs typeface="Calibri Light" pitchFamily="34" charset="0"/>
              </a:rPr>
              <a:t>either directly by EACEA / Commission or by an outside body </a:t>
            </a:r>
            <a:r>
              <a:rPr lang="en-US" sz="2500" b="1" dirty="0" err="1" smtClean="0">
                <a:latin typeface="Calibri Light" pitchFamily="34" charset="0"/>
                <a:cs typeface="Calibri Light" pitchFamily="34" charset="0"/>
              </a:rPr>
              <a:t>authorised</a:t>
            </a:r>
            <a:r>
              <a:rPr lang="en-US" sz="2500" b="1" dirty="0" smtClean="0">
                <a:latin typeface="Calibri Light" pitchFamily="34" charset="0"/>
                <a:cs typeface="Calibri Light" pitchFamily="34" charset="0"/>
              </a:rPr>
              <a:t> to do so on its behalf </a:t>
            </a:r>
            <a:endParaRPr lang="sr-Latn-RS" sz="2500" b="1" dirty="0" smtClean="0">
              <a:latin typeface="Calibri Light" pitchFamily="34" charset="0"/>
              <a:cs typeface="Calibri Light" pitchFamily="34" charset="0"/>
            </a:endParaRPr>
          </a:p>
          <a:p>
            <a:pPr algn="just">
              <a:buFont typeface="Wingdings" pitchFamily="2" charset="2"/>
              <a:buChar char="Ø"/>
            </a:pPr>
            <a:endParaRPr lang="en-US" sz="2500" b="1" dirty="0" smtClean="0">
              <a:latin typeface="Calibri Light" pitchFamily="34" charset="0"/>
              <a:cs typeface="Calibri Light" pitchFamily="34" charset="0"/>
            </a:endParaRPr>
          </a:p>
          <a:p>
            <a:pPr algn="just">
              <a:buFont typeface="Wingdings" pitchFamily="2" charset="2"/>
              <a:buChar char="Ø"/>
            </a:pPr>
            <a:r>
              <a:rPr lang="en-US" sz="2500" dirty="0" smtClean="0">
                <a:latin typeface="Calibri Light" pitchFamily="34" charset="0"/>
                <a:cs typeface="Calibri Light" pitchFamily="34" charset="0"/>
              </a:rPr>
              <a:t>During the implementation of the Agreement and for a period of </a:t>
            </a:r>
            <a:r>
              <a:rPr lang="en-US" sz="2500" b="1" dirty="0" smtClean="0">
                <a:latin typeface="Calibri Light" pitchFamily="34" charset="0"/>
                <a:cs typeface="Calibri Light" pitchFamily="34" charset="0"/>
              </a:rPr>
              <a:t>five years starting from the date of payment of the balance </a:t>
            </a:r>
            <a:endParaRPr lang="sr-Latn-RS" sz="2500" b="1" dirty="0" smtClean="0">
              <a:latin typeface="Calibri Light" pitchFamily="34" charset="0"/>
              <a:cs typeface="Calibri Light" pitchFamily="34" charset="0"/>
            </a:endParaRPr>
          </a:p>
          <a:p>
            <a:pPr algn="just">
              <a:buFont typeface="Wingdings" pitchFamily="2" charset="2"/>
              <a:buChar char="Ø"/>
            </a:pPr>
            <a:endParaRPr lang="en-US" sz="2500" b="1" dirty="0" smtClean="0">
              <a:latin typeface="Calibri Light" pitchFamily="34" charset="0"/>
              <a:cs typeface="Calibri Light" pitchFamily="34" charset="0"/>
            </a:endParaRPr>
          </a:p>
          <a:p>
            <a:pPr algn="just">
              <a:buFont typeface="Wingdings" pitchFamily="2" charset="2"/>
              <a:buChar char="Ø"/>
            </a:pPr>
            <a:r>
              <a:rPr lang="sr-Latn-RS" sz="2500" dirty="0" smtClean="0">
                <a:latin typeface="Calibri Light" pitchFamily="34" charset="0"/>
                <a:cs typeface="Calibri Light" pitchFamily="34" charset="0"/>
              </a:rPr>
              <a:t> </a:t>
            </a:r>
            <a:r>
              <a:rPr lang="en-US" sz="2500" dirty="0" smtClean="0">
                <a:latin typeface="Calibri Light" pitchFamily="34" charset="0"/>
                <a:cs typeface="Calibri Light" pitchFamily="34" charset="0"/>
              </a:rPr>
              <a:t>Contractual obligation of the project to carry out a </a:t>
            </a:r>
            <a:r>
              <a:rPr lang="en-US" sz="2500" b="1" dirty="0" smtClean="0">
                <a:latin typeface="Calibri Light" pitchFamily="34" charset="0"/>
                <a:cs typeface="Calibri Light" pitchFamily="34" charset="0"/>
              </a:rPr>
              <a:t>financial audit at final report stage </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Documentation</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43000"/>
            <a:ext cx="8229600" cy="4525963"/>
          </a:xfrm>
          <a:prstGeom prst="rect">
            <a:avLst/>
          </a:prstGeom>
        </p:spPr>
        <p:txBody>
          <a:bodyPr vert="horz" lIns="91440" tIns="45720" rIns="91440" bIns="45720" rtlCol="0">
            <a:noAutofit/>
          </a:bodyPr>
          <a:lstStyle/>
          <a:p>
            <a:pPr algn="just"/>
            <a:r>
              <a:rPr lang="en-US" sz="2200" dirty="0" smtClean="0">
                <a:latin typeface="Calibri Light" pitchFamily="34" charset="0"/>
                <a:cs typeface="Calibri Light" pitchFamily="34" charset="0"/>
              </a:rPr>
              <a:t>All financial documentation should be prepared in </a:t>
            </a:r>
            <a:r>
              <a:rPr lang="sr-Latn-RS" sz="2200" b="1" dirty="0" smtClean="0">
                <a:latin typeface="Calibri Light" pitchFamily="34" charset="0"/>
                <a:cs typeface="Calibri Light" pitchFamily="34" charset="0"/>
              </a:rPr>
              <a:t>two</a:t>
            </a:r>
            <a:r>
              <a:rPr lang="en-US" sz="2200" dirty="0" smtClean="0">
                <a:latin typeface="Calibri Light" pitchFamily="34" charset="0"/>
                <a:cs typeface="Calibri Light" pitchFamily="34" charset="0"/>
              </a:rPr>
              <a:t> hard copies for UNI + one or more copies for your HEI and sent by post at</a:t>
            </a:r>
          </a:p>
          <a:p>
            <a:endParaRPr lang="en-US" sz="2200" dirty="0" smtClean="0">
              <a:latin typeface="Calibri Light" pitchFamily="34" charset="0"/>
              <a:cs typeface="Calibri Light" pitchFamily="34" charset="0"/>
            </a:endParaRPr>
          </a:p>
          <a:p>
            <a:pPr>
              <a:buNone/>
            </a:pPr>
            <a:r>
              <a:rPr lang="en-US" sz="2200" dirty="0" smtClean="0">
                <a:latin typeface="Calibri Light" pitchFamily="34" charset="0"/>
                <a:cs typeface="Calibri Light" pitchFamily="34" charset="0"/>
              </a:rPr>
              <a:t>For </a:t>
            </a:r>
            <a:r>
              <a:rPr lang="sr-Latn-RS" sz="2200" dirty="0" smtClean="0">
                <a:latin typeface="Calibri Light" pitchFamily="34" charset="0"/>
                <a:cs typeface="Calibri Light" pitchFamily="34" charset="0"/>
              </a:rPr>
              <a:t>SWARM</a:t>
            </a:r>
            <a:endParaRPr lang="en-US" sz="2200" dirty="0" smtClean="0">
              <a:latin typeface="Calibri Light" pitchFamily="34" charset="0"/>
              <a:cs typeface="Calibri Light" pitchFamily="34" charset="0"/>
            </a:endParaRPr>
          </a:p>
          <a:p>
            <a:pPr>
              <a:buNone/>
            </a:pPr>
            <a:endParaRPr lang="en-US" sz="2200" dirty="0" smtClean="0">
              <a:latin typeface="Calibri Light" pitchFamily="34" charset="0"/>
              <a:cs typeface="Calibri Light" pitchFamily="34" charset="0"/>
            </a:endParaRPr>
          </a:p>
          <a:p>
            <a:pPr>
              <a:buNone/>
            </a:pPr>
            <a:r>
              <a:rPr lang="en-US" sz="2200" dirty="0" smtClean="0">
                <a:latin typeface="Calibri Light" pitchFamily="34" charset="0"/>
                <a:cs typeface="Calibri Light" pitchFamily="34" charset="0"/>
              </a:rPr>
              <a:t>Milan </a:t>
            </a:r>
            <a:r>
              <a:rPr lang="en-US" sz="2200" dirty="0" err="1" smtClean="0">
                <a:latin typeface="Calibri Light" pitchFamily="34" charset="0"/>
                <a:cs typeface="Calibri Light" pitchFamily="34" charset="0"/>
              </a:rPr>
              <a:t>Gocic</a:t>
            </a:r>
            <a:endParaRPr lang="en-US" sz="2200" dirty="0" smtClean="0">
              <a:latin typeface="Calibri Light" pitchFamily="34" charset="0"/>
              <a:cs typeface="Calibri Light" pitchFamily="34" charset="0"/>
            </a:endParaRPr>
          </a:p>
          <a:p>
            <a:pPr>
              <a:buNone/>
            </a:pPr>
            <a:r>
              <a:rPr lang="en-US" sz="2200" dirty="0" smtClean="0">
                <a:latin typeface="Calibri Light" pitchFamily="34" charset="0"/>
                <a:cs typeface="Calibri Light" pitchFamily="34" charset="0"/>
              </a:rPr>
              <a:t>University of Nis</a:t>
            </a:r>
          </a:p>
          <a:p>
            <a:pPr>
              <a:buNone/>
            </a:pPr>
            <a:r>
              <a:rPr lang="en-US" sz="2200" dirty="0" err="1" smtClean="0">
                <a:latin typeface="Calibri Light" pitchFamily="34" charset="0"/>
                <a:cs typeface="Calibri Light" pitchFamily="34" charset="0"/>
              </a:rPr>
              <a:t>Univerzitetski</a:t>
            </a:r>
            <a:r>
              <a:rPr lang="en-US" sz="2200" dirty="0" smtClean="0">
                <a:latin typeface="Calibri Light" pitchFamily="34" charset="0"/>
                <a:cs typeface="Calibri Light" pitchFamily="34" charset="0"/>
              </a:rPr>
              <a:t> </a:t>
            </a:r>
            <a:r>
              <a:rPr lang="en-US" sz="2200" dirty="0" err="1" smtClean="0">
                <a:latin typeface="Calibri Light" pitchFamily="34" charset="0"/>
                <a:cs typeface="Calibri Light" pitchFamily="34" charset="0"/>
              </a:rPr>
              <a:t>trg</a:t>
            </a:r>
            <a:r>
              <a:rPr lang="en-US" sz="2200" dirty="0" smtClean="0">
                <a:latin typeface="Calibri Light" pitchFamily="34" charset="0"/>
                <a:cs typeface="Calibri Light" pitchFamily="34" charset="0"/>
              </a:rPr>
              <a:t> 2</a:t>
            </a:r>
          </a:p>
          <a:p>
            <a:pPr>
              <a:buNone/>
            </a:pPr>
            <a:r>
              <a:rPr lang="en-US" sz="2200" dirty="0" smtClean="0">
                <a:latin typeface="Calibri Light" pitchFamily="34" charset="0"/>
                <a:cs typeface="Calibri Light" pitchFamily="34" charset="0"/>
              </a:rPr>
              <a:t>18000 Nis</a:t>
            </a:r>
          </a:p>
          <a:p>
            <a:pPr>
              <a:buNone/>
            </a:pPr>
            <a:r>
              <a:rPr lang="en-US" sz="2200" dirty="0" smtClean="0">
                <a:latin typeface="Calibri Light" pitchFamily="34" charset="0"/>
                <a:cs typeface="Calibri Light" pitchFamily="34" charset="0"/>
              </a:rPr>
              <a:t>SERBIA</a:t>
            </a:r>
          </a:p>
          <a:p>
            <a:pPr>
              <a:buNone/>
            </a:pPr>
            <a:endParaRPr lang="en-US" sz="2200" dirty="0" smtClean="0">
              <a:latin typeface="Calibri Light" pitchFamily="34" charset="0"/>
              <a:cs typeface="Calibri Light" pitchFamily="34" charset="0"/>
            </a:endParaRPr>
          </a:p>
          <a:p>
            <a:pPr algn="just"/>
            <a:r>
              <a:rPr lang="en-US" sz="2200" dirty="0" smtClean="0">
                <a:latin typeface="Calibri Light" pitchFamily="34" charset="0"/>
                <a:cs typeface="Calibri Light" pitchFamily="34" charset="0"/>
              </a:rPr>
              <a:t>Financial documentation (staff costs, travel costs, equipment and subcontracting costs) should be scanned as </a:t>
            </a:r>
            <a:r>
              <a:rPr lang="en-US" sz="2200" dirty="0" err="1" smtClean="0">
                <a:latin typeface="Calibri Light" pitchFamily="34" charset="0"/>
                <a:cs typeface="Calibri Light" pitchFamily="34" charset="0"/>
              </a:rPr>
              <a:t>pdf</a:t>
            </a:r>
            <a:r>
              <a:rPr lang="en-US" sz="2200" dirty="0" smtClean="0">
                <a:latin typeface="Calibri Light" pitchFamily="34" charset="0"/>
                <a:cs typeface="Calibri Light" pitchFamily="34" charset="0"/>
              </a:rPr>
              <a:t> and uploaded on </a:t>
            </a:r>
            <a:r>
              <a:rPr lang="sr-Latn-RS" sz="2200" dirty="0" smtClean="0">
                <a:latin typeface="Calibri Light" pitchFamily="34" charset="0"/>
                <a:cs typeface="Calibri Light" pitchFamily="34" charset="0"/>
              </a:rPr>
              <a:t>SWARM</a:t>
            </a:r>
            <a:r>
              <a:rPr lang="en-US" sz="2200" dirty="0" smtClean="0">
                <a:latin typeface="Calibri Light" pitchFamily="34" charset="0"/>
                <a:cs typeface="Calibri Light" pitchFamily="34" charset="0"/>
              </a:rPr>
              <a:t> platform under your HEI acronym </a:t>
            </a:r>
            <a:r>
              <a:rPr lang="sr-Latn-RS" sz="2200" dirty="0" smtClean="0">
                <a:latin typeface="Calibri Light" pitchFamily="34" charset="0"/>
                <a:cs typeface="Calibri Light" pitchFamily="34" charset="0"/>
              </a:rPr>
              <a:t>or</a:t>
            </a:r>
            <a:r>
              <a:rPr lang="en-US" sz="2200" dirty="0" smtClean="0">
                <a:latin typeface="Calibri Light" pitchFamily="34" charset="0"/>
                <a:cs typeface="Calibri Light" pitchFamily="34" charset="0"/>
              </a:rPr>
              <a:t> sent at </a:t>
            </a:r>
            <a:r>
              <a:rPr lang="sr-Latn-RS" sz="2200" dirty="0" smtClean="0">
                <a:latin typeface="Calibri Light" pitchFamily="34" charset="0"/>
                <a:cs typeface="Calibri Light" pitchFamily="34" charset="0"/>
                <a:hlinkClick r:id="rId6"/>
              </a:rPr>
              <a:t>swarm</a:t>
            </a:r>
            <a:r>
              <a:rPr lang="en-US" sz="2200" dirty="0" smtClean="0">
                <a:latin typeface="Calibri Light" pitchFamily="34" charset="0"/>
                <a:cs typeface="Calibri Light" pitchFamily="34" charset="0"/>
                <a:hlinkClick r:id="rId6"/>
              </a:rPr>
              <a:t>uni@gmail.com</a:t>
            </a:r>
            <a:r>
              <a:rPr lang="en-US" sz="2200" dirty="0" smtClean="0">
                <a:latin typeface="Calibri Light" pitchFamily="34" charset="0"/>
                <a:cs typeface="Calibri Light" pitchFamily="34" charset="0"/>
              </a:rPr>
              <a:t>. </a:t>
            </a:r>
            <a:endParaRPr lang="en-US" sz="2200" b="1"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lvl="1" algn="ctr">
              <a:buNone/>
            </a:pPr>
            <a:endParaRPr lang="sr-Latn-RS" sz="3600" dirty="0" smtClean="0">
              <a:solidFill>
                <a:srgbClr val="419182"/>
              </a:solidFill>
              <a:latin typeface="Book Antiqua" panose="02040602050305030304" pitchFamily="18" charset="0"/>
            </a:endParaRPr>
          </a:p>
          <a:p>
            <a:pPr lvl="1" algn="ctr">
              <a:buNone/>
            </a:pPr>
            <a:endParaRPr lang="sr-Latn-RS" sz="3600" dirty="0" smtClean="0">
              <a:solidFill>
                <a:srgbClr val="419182"/>
              </a:solidFill>
              <a:latin typeface="Book Antiqua" panose="02040602050305030304" pitchFamily="18" charset="0"/>
            </a:endParaRPr>
          </a:p>
          <a:p>
            <a:pPr lvl="1" algn="ctr">
              <a:buNone/>
            </a:pPr>
            <a:r>
              <a:rPr lang="sr-Latn-RS" sz="4000" b="1" dirty="0" smtClean="0">
                <a:solidFill>
                  <a:srgbClr val="419182"/>
                </a:solidFill>
                <a:latin typeface="Calibri Light" pitchFamily="34" charset="0"/>
                <a:cs typeface="Calibri Light" pitchFamily="34" charset="0"/>
              </a:rPr>
              <a:t>Be careful </a:t>
            </a:r>
          </a:p>
          <a:p>
            <a:pPr lvl="1" algn="ctr">
              <a:buNone/>
            </a:pPr>
            <a:endParaRPr lang="sr-Latn-RS" sz="4000" b="1" dirty="0" smtClean="0">
              <a:solidFill>
                <a:srgbClr val="419182"/>
              </a:solidFill>
              <a:latin typeface="Calibri Light" pitchFamily="34" charset="0"/>
              <a:cs typeface="Calibri Light" pitchFamily="34" charset="0"/>
            </a:endParaRPr>
          </a:p>
          <a:p>
            <a:pPr lvl="1" algn="ctr">
              <a:buNone/>
            </a:pPr>
            <a:r>
              <a:rPr lang="sr-Latn-RS" sz="4000" b="1" dirty="0" smtClean="0">
                <a:solidFill>
                  <a:srgbClr val="419182"/>
                </a:solidFill>
                <a:latin typeface="Calibri Light" pitchFamily="34" charset="0"/>
                <a:cs typeface="Calibri Light" pitchFamily="34" charset="0"/>
              </a:rPr>
              <a:t>Check twice before signing</a:t>
            </a:r>
            <a:endParaRPr lang="en-GB" sz="4000" b="1" dirty="0" smtClean="0">
              <a:solidFill>
                <a:srgbClr val="419182"/>
              </a:solidFill>
              <a:latin typeface="Calibri Light" pitchFamily="34" charset="0"/>
              <a:cs typeface="Calibri Light" pitchFamily="34" charset="0"/>
            </a:endParaRPr>
          </a:p>
          <a:p>
            <a:pPr algn="just">
              <a:buNone/>
            </a:pPr>
            <a:endParaRPr lang="en-US" sz="2000"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600" b="1" dirty="0" smtClean="0">
                <a:solidFill>
                  <a:schemeClr val="tx2">
                    <a:lumMod val="60000"/>
                    <a:lumOff val="40000"/>
                  </a:schemeClr>
                </a:solidFill>
                <a:latin typeface="Calibri Light" pitchFamily="34" charset="0"/>
                <a:cs typeface="Calibri Light" pitchFamily="34" charset="0"/>
              </a:rPr>
              <a:t>Guidelines for the use of the grant</a:t>
            </a:r>
            <a:endParaRPr lang="en-US" sz="36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r>
              <a:rPr lang="sr-Latn-RS" sz="2300" dirty="0" smtClean="0">
                <a:latin typeface="Calibri Light" pitchFamily="34" charset="0"/>
                <a:cs typeface="Calibri Light" pitchFamily="34" charset="0"/>
              </a:rPr>
              <a:t> </a:t>
            </a:r>
            <a:endParaRPr lang="en-US" sz="2400" dirty="0" smtClean="0"/>
          </a:p>
          <a:p>
            <a:endParaRPr lang="en-US" sz="2400" dirty="0" smtClean="0"/>
          </a:p>
          <a:p>
            <a:pPr>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Practical recommendations for the implementation of the project and the use of the grant </a:t>
            </a:r>
            <a:endParaRPr lang="sr-Latn-RS" sz="2800" dirty="0" smtClean="0">
              <a:latin typeface="Calibri Light" pitchFamily="34" charset="0"/>
              <a:cs typeface="Calibri Light" pitchFamily="34" charset="0"/>
            </a:endParaRPr>
          </a:p>
          <a:p>
            <a:pPr>
              <a:buFont typeface="Wingdings" pitchFamily="2" charset="2"/>
              <a:buChar char="Ø"/>
            </a:pPr>
            <a:endParaRPr lang="en-US" sz="2800" dirty="0" smtClean="0">
              <a:latin typeface="Calibri Light" pitchFamily="34" charset="0"/>
              <a:cs typeface="Calibri Light" pitchFamily="34" charset="0"/>
            </a:endParaRPr>
          </a:p>
          <a:p>
            <a:pPr>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Available on the E+ CBHE Website </a:t>
            </a:r>
          </a:p>
          <a:p>
            <a:r>
              <a:rPr lang="en-US" sz="2800" b="1" dirty="0" smtClean="0">
                <a:solidFill>
                  <a:schemeClr val="tx2">
                    <a:lumMod val="60000"/>
                    <a:lumOff val="40000"/>
                  </a:schemeClr>
                </a:solidFill>
                <a:latin typeface="Calibri Light" pitchFamily="34" charset="0"/>
                <a:cs typeface="Calibri Light" pitchFamily="34" charset="0"/>
              </a:rPr>
              <a:t>https://eacea.ec.europa.eu/erasmus-plus/beneficiaries-space/capacity-building-in-higher-education_en </a:t>
            </a:r>
            <a:endParaRPr lang="sr-Latn-RS" sz="2800" b="1" dirty="0" smtClean="0">
              <a:solidFill>
                <a:schemeClr val="tx2">
                  <a:lumMod val="60000"/>
                  <a:lumOff val="40000"/>
                </a:schemeClr>
              </a:solidFill>
              <a:latin typeface="Calibri Light" pitchFamily="34" charset="0"/>
              <a:cs typeface="Calibri Light" pitchFamily="34" charset="0"/>
            </a:endParaRPr>
          </a:p>
          <a:p>
            <a:endParaRPr lang="sr-Latn-R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229600" cy="838200"/>
          </a:xfrm>
        </p:spPr>
        <p:txBody>
          <a:bodyPr>
            <a:noAutofit/>
          </a:bodyPr>
          <a:lstStyle/>
          <a:p>
            <a:r>
              <a:rPr lang="sr-Latn-RS" sz="4000" b="1" dirty="0" smtClean="0">
                <a:solidFill>
                  <a:schemeClr val="tx2">
                    <a:lumMod val="60000"/>
                    <a:lumOff val="40000"/>
                  </a:schemeClr>
                </a:solidFill>
                <a:latin typeface="Calibri Light" pitchFamily="34" charset="0"/>
                <a:cs typeface="Calibri Light" pitchFamily="34" charset="0"/>
              </a:rPr>
              <a:t>Budget info</a:t>
            </a:r>
            <a:endParaRPr lang="en-US" sz="40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fontAlgn="auto">
              <a:spcBef>
                <a:spcPts val="0"/>
              </a:spcBef>
              <a:spcAft>
                <a:spcPts val="0"/>
              </a:spcAft>
              <a:defRPr/>
            </a:pPr>
            <a:r>
              <a:rPr lang="en-US" sz="2400" dirty="0" smtClean="0">
                <a:latin typeface="Calibri Light" pitchFamily="34" charset="0"/>
                <a:cs typeface="Calibri Light" pitchFamily="34" charset="0"/>
              </a:rPr>
              <a:t>The grant shall be of a maximum of </a:t>
            </a:r>
            <a:r>
              <a:rPr lang="en-US" sz="2400" b="1" dirty="0" smtClean="0">
                <a:latin typeface="Calibri Light" pitchFamily="34" charset="0"/>
                <a:cs typeface="Calibri Light" pitchFamily="34" charset="0"/>
              </a:rPr>
              <a:t>EUR</a:t>
            </a:r>
            <a:r>
              <a:rPr lang="en-US" sz="2400" dirty="0" smtClean="0">
                <a:latin typeface="Calibri Light" pitchFamily="34" charset="0"/>
                <a:cs typeface="Calibri Light" pitchFamily="34" charset="0"/>
              </a:rPr>
              <a:t> </a:t>
            </a:r>
            <a:r>
              <a:rPr lang="sr-Latn-RS" sz="2400" b="1" dirty="0" smtClean="0">
                <a:latin typeface="Calibri Light" pitchFamily="34" charset="0"/>
                <a:cs typeface="Calibri Light" pitchFamily="34" charset="0"/>
              </a:rPr>
              <a:t>931</a:t>
            </a:r>
            <a:r>
              <a:rPr lang="x-none" sz="2400" b="1" smtClean="0">
                <a:latin typeface="Calibri Light" pitchFamily="34" charset="0"/>
                <a:cs typeface="Calibri Light" pitchFamily="34" charset="0"/>
              </a:rPr>
              <a:t>,</a:t>
            </a:r>
            <a:r>
              <a:rPr lang="sr-Latn-RS" sz="2400" b="1" dirty="0" smtClean="0">
                <a:latin typeface="Calibri Light" pitchFamily="34" charset="0"/>
                <a:cs typeface="Calibri Light" pitchFamily="34" charset="0"/>
              </a:rPr>
              <a:t>289</a:t>
            </a:r>
            <a:r>
              <a:rPr lang="x-none" sz="2400" b="1" smtClean="0">
                <a:latin typeface="Calibri Light" pitchFamily="34" charset="0"/>
                <a:cs typeface="Calibri Light" pitchFamily="34" charset="0"/>
              </a:rPr>
              <a:t>.00</a:t>
            </a:r>
            <a:r>
              <a:rPr lang="nl-BE" sz="2400" b="1"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and shall take the form of:</a:t>
            </a:r>
          </a:p>
          <a:p>
            <a:pPr fontAlgn="auto">
              <a:spcBef>
                <a:spcPts val="0"/>
              </a:spcBef>
              <a:spcAft>
                <a:spcPts val="0"/>
              </a:spcAft>
              <a:defRPr/>
            </a:pPr>
            <a:endParaRPr lang="nl-BE" sz="2400" dirty="0" smtClean="0">
              <a:latin typeface="Calibri Light" pitchFamily="34" charset="0"/>
              <a:cs typeface="Calibri Light" pitchFamily="34" charset="0"/>
            </a:endParaRPr>
          </a:p>
          <a:p>
            <a:pPr fontAlgn="auto">
              <a:spcBef>
                <a:spcPts val="0"/>
              </a:spcBef>
              <a:spcAft>
                <a:spcPts val="0"/>
              </a:spcAft>
              <a:defRPr/>
            </a:pPr>
            <a:r>
              <a:rPr lang="nl-BE" sz="2400" dirty="0" smtClean="0">
                <a:latin typeface="Calibri Light" pitchFamily="34" charset="0"/>
                <a:cs typeface="Calibri Light" pitchFamily="34" charset="0"/>
              </a:rPr>
              <a:t>Staff costs: 		</a:t>
            </a:r>
            <a:r>
              <a:rPr lang="x-none" sz="2400" smtClean="0">
                <a:latin typeface="Calibri Light" pitchFamily="34" charset="0"/>
                <a:cs typeface="Calibri Light" pitchFamily="34" charset="0"/>
              </a:rPr>
              <a:t> </a:t>
            </a:r>
            <a:r>
              <a:rPr lang="nl-BE" sz="2400" b="1" dirty="0" smtClean="0">
                <a:latin typeface="Calibri Light" pitchFamily="34" charset="0"/>
                <a:cs typeface="Calibri Light" pitchFamily="34" charset="0"/>
              </a:rPr>
              <a:t>3</a:t>
            </a:r>
            <a:r>
              <a:rPr lang="sr-Latn-RS" sz="2400" b="1" dirty="0" smtClean="0">
                <a:latin typeface="Calibri Light" pitchFamily="34" charset="0"/>
                <a:cs typeface="Calibri Light" pitchFamily="34" charset="0"/>
              </a:rPr>
              <a:t>65</a:t>
            </a:r>
            <a:r>
              <a:rPr lang="x-none" sz="2400" b="1" smtClean="0">
                <a:latin typeface="Calibri Light" pitchFamily="34" charset="0"/>
                <a:cs typeface="Calibri Light" pitchFamily="34" charset="0"/>
              </a:rPr>
              <a:t>,</a:t>
            </a:r>
            <a:r>
              <a:rPr lang="sr-Latn-RS" sz="2400" b="1" dirty="0" smtClean="0">
                <a:latin typeface="Calibri Light" pitchFamily="34" charset="0"/>
                <a:cs typeface="Calibri Light" pitchFamily="34" charset="0"/>
              </a:rPr>
              <a:t>279</a:t>
            </a:r>
            <a:r>
              <a:rPr lang="nl-BE" sz="2400" b="1" dirty="0" smtClean="0">
                <a:latin typeface="Calibri Light" pitchFamily="34" charset="0"/>
                <a:cs typeface="Calibri Light" pitchFamily="34" charset="0"/>
              </a:rPr>
              <a:t> EUR</a:t>
            </a:r>
          </a:p>
          <a:p>
            <a:pPr fontAlgn="auto">
              <a:spcBef>
                <a:spcPts val="0"/>
              </a:spcBef>
              <a:spcAft>
                <a:spcPts val="0"/>
              </a:spcAft>
              <a:defRPr/>
            </a:pPr>
            <a:r>
              <a:rPr lang="nl-BE" sz="2400" dirty="0" smtClean="0">
                <a:latin typeface="Calibri Light" pitchFamily="34" charset="0"/>
                <a:cs typeface="Calibri Light" pitchFamily="34" charset="0"/>
              </a:rPr>
              <a:t>Travel costs: 	               </a:t>
            </a:r>
            <a:r>
              <a:rPr lang="x-none" sz="2400" smtClean="0">
                <a:latin typeface="Calibri Light" pitchFamily="34" charset="0"/>
                <a:cs typeface="Calibri Light" pitchFamily="34" charset="0"/>
              </a:rPr>
              <a:t>  </a:t>
            </a:r>
            <a:r>
              <a:rPr lang="sr-Latn-RS" sz="2400" b="1" dirty="0" smtClean="0">
                <a:latin typeface="Calibri Light" pitchFamily="34" charset="0"/>
                <a:cs typeface="Calibri Light" pitchFamily="34" charset="0"/>
              </a:rPr>
              <a:t>9</a:t>
            </a:r>
            <a:r>
              <a:rPr lang="x-none" sz="2400" b="1" smtClean="0">
                <a:latin typeface="Calibri Light" pitchFamily="34" charset="0"/>
                <a:cs typeface="Calibri Light" pitchFamily="34" charset="0"/>
              </a:rPr>
              <a:t>0,</a:t>
            </a:r>
            <a:r>
              <a:rPr lang="sr-Latn-RS" sz="2400" b="1" dirty="0" smtClean="0">
                <a:latin typeface="Calibri Light" pitchFamily="34" charset="0"/>
                <a:cs typeface="Calibri Light" pitchFamily="34" charset="0"/>
              </a:rPr>
              <a:t>2</a:t>
            </a:r>
            <a:r>
              <a:rPr lang="x-none" sz="2400" b="1" smtClean="0">
                <a:latin typeface="Calibri Light" pitchFamily="34" charset="0"/>
                <a:cs typeface="Calibri Light" pitchFamily="34" charset="0"/>
              </a:rPr>
              <a:t>1</a:t>
            </a:r>
            <a:r>
              <a:rPr lang="nl-BE" sz="2400" b="1" dirty="0" smtClean="0">
                <a:latin typeface="Calibri Light" pitchFamily="34" charset="0"/>
                <a:cs typeface="Calibri Light" pitchFamily="34" charset="0"/>
              </a:rPr>
              <a:t>0 EUR</a:t>
            </a:r>
          </a:p>
          <a:p>
            <a:pPr fontAlgn="auto">
              <a:spcBef>
                <a:spcPts val="0"/>
              </a:spcBef>
              <a:spcAft>
                <a:spcPts val="0"/>
              </a:spcAft>
              <a:defRPr/>
            </a:pPr>
            <a:r>
              <a:rPr lang="nl-BE" sz="2400" dirty="0" smtClean="0">
                <a:latin typeface="Calibri Light" pitchFamily="34" charset="0"/>
                <a:cs typeface="Calibri Light" pitchFamily="34" charset="0"/>
              </a:rPr>
              <a:t>Costs of stay                   </a:t>
            </a:r>
            <a:r>
              <a:rPr lang="nl-BE" sz="2400" b="1" dirty="0" smtClean="0">
                <a:latin typeface="Calibri Light" pitchFamily="34" charset="0"/>
                <a:cs typeface="Calibri Light" pitchFamily="34" charset="0"/>
              </a:rPr>
              <a:t>1</a:t>
            </a:r>
            <a:r>
              <a:rPr lang="x-none" sz="2400" b="1" smtClean="0">
                <a:latin typeface="Calibri Light" pitchFamily="34" charset="0"/>
                <a:cs typeface="Calibri Light" pitchFamily="34" charset="0"/>
              </a:rPr>
              <a:t>8</a:t>
            </a:r>
            <a:r>
              <a:rPr lang="sr-Latn-RS" sz="2400" b="1" dirty="0" smtClean="0">
                <a:latin typeface="Calibri Light" pitchFamily="34" charset="0"/>
                <a:cs typeface="Calibri Light" pitchFamily="34" charset="0"/>
              </a:rPr>
              <a:t>3</a:t>
            </a:r>
            <a:r>
              <a:rPr lang="x-none" sz="2400" b="1" smtClean="0">
                <a:latin typeface="Calibri Light" pitchFamily="34" charset="0"/>
                <a:cs typeface="Calibri Light" pitchFamily="34" charset="0"/>
              </a:rPr>
              <a:t>,</a:t>
            </a:r>
            <a:r>
              <a:rPr lang="sr-Latn-RS" sz="2400" b="1" dirty="0" smtClean="0">
                <a:latin typeface="Calibri Light" pitchFamily="34" charset="0"/>
                <a:cs typeface="Calibri Light" pitchFamily="34" charset="0"/>
              </a:rPr>
              <a:t>150</a:t>
            </a:r>
            <a:r>
              <a:rPr lang="nl-BE" sz="2400" b="1" dirty="0" smtClean="0">
                <a:latin typeface="Calibri Light" pitchFamily="34" charset="0"/>
                <a:cs typeface="Calibri Light" pitchFamily="34" charset="0"/>
              </a:rPr>
              <a:t> EUR</a:t>
            </a:r>
          </a:p>
          <a:p>
            <a:pPr fontAlgn="auto">
              <a:spcBef>
                <a:spcPts val="0"/>
              </a:spcBef>
              <a:spcAft>
                <a:spcPts val="0"/>
              </a:spcAft>
              <a:defRPr/>
            </a:pPr>
            <a:r>
              <a:rPr lang="nl-BE" sz="2400" dirty="0" smtClean="0">
                <a:latin typeface="Calibri Light" pitchFamily="34" charset="0"/>
                <a:cs typeface="Calibri Light" pitchFamily="34" charset="0"/>
              </a:rPr>
              <a:t>Equipment costs:	</a:t>
            </a:r>
            <a:r>
              <a:rPr lang="sr-Latn-RS" sz="2400" dirty="0" smtClean="0">
                <a:latin typeface="Calibri Light" pitchFamily="34" charset="0"/>
                <a:cs typeface="Calibri Light" pitchFamily="34" charset="0"/>
              </a:rPr>
              <a:t> </a:t>
            </a:r>
            <a:r>
              <a:rPr lang="x-none" sz="2400" b="1" smtClean="0">
                <a:latin typeface="Calibri Light" pitchFamily="34" charset="0"/>
                <a:cs typeface="Calibri Light" pitchFamily="34" charset="0"/>
              </a:rPr>
              <a:t>2</a:t>
            </a:r>
            <a:r>
              <a:rPr lang="sr-Latn-RS" sz="2400" b="1" dirty="0" smtClean="0">
                <a:latin typeface="Calibri Light" pitchFamily="34" charset="0"/>
                <a:cs typeface="Calibri Light" pitchFamily="34" charset="0"/>
              </a:rPr>
              <a:t>5</a:t>
            </a:r>
            <a:r>
              <a:rPr lang="x-none" sz="2400" b="1" smtClean="0">
                <a:latin typeface="Calibri Light" pitchFamily="34" charset="0"/>
                <a:cs typeface="Calibri Light" pitchFamily="34" charset="0"/>
              </a:rPr>
              <a:t>4,</a:t>
            </a:r>
            <a:r>
              <a:rPr lang="sr-Latn-RS" sz="2400" b="1" dirty="0" smtClean="0">
                <a:latin typeface="Calibri Light" pitchFamily="34" charset="0"/>
                <a:cs typeface="Calibri Light" pitchFamily="34" charset="0"/>
              </a:rPr>
              <a:t>0</a:t>
            </a:r>
            <a:r>
              <a:rPr lang="x-none" sz="2400" b="1" smtClean="0">
                <a:latin typeface="Calibri Light" pitchFamily="34" charset="0"/>
                <a:cs typeface="Calibri Light" pitchFamily="34" charset="0"/>
              </a:rPr>
              <a:t>0</a:t>
            </a:r>
            <a:r>
              <a:rPr lang="nl-BE" sz="2400" b="1" dirty="0" smtClean="0">
                <a:latin typeface="Calibri Light" pitchFamily="34" charset="0"/>
                <a:cs typeface="Calibri Light" pitchFamily="34" charset="0"/>
              </a:rPr>
              <a:t>0 EUR</a:t>
            </a:r>
          </a:p>
          <a:p>
            <a:pPr fontAlgn="auto">
              <a:spcBef>
                <a:spcPts val="0"/>
              </a:spcBef>
              <a:spcAft>
                <a:spcPts val="0"/>
              </a:spcAft>
              <a:defRPr/>
            </a:pPr>
            <a:r>
              <a:rPr lang="nl-BE" sz="2400" dirty="0" smtClean="0">
                <a:latin typeface="Calibri Light" pitchFamily="34" charset="0"/>
                <a:cs typeface="Calibri Light" pitchFamily="34" charset="0"/>
              </a:rPr>
              <a:t>Subcontracting: 	</a:t>
            </a:r>
            <a:r>
              <a:rPr lang="sr-Latn-RS" sz="2400" dirty="0" smtClean="0">
                <a:latin typeface="Calibri Light" pitchFamily="34" charset="0"/>
                <a:cs typeface="Calibri Light" pitchFamily="34" charset="0"/>
              </a:rPr>
              <a:t> </a:t>
            </a:r>
            <a:r>
              <a:rPr lang="nl-BE" sz="2400" dirty="0" smtClean="0">
                <a:latin typeface="Calibri Light" pitchFamily="34" charset="0"/>
                <a:cs typeface="Calibri Light" pitchFamily="34" charset="0"/>
              </a:rPr>
              <a:t>  </a:t>
            </a:r>
            <a:r>
              <a:rPr lang="sr-Latn-RS" sz="2400" b="1" dirty="0" smtClean="0">
                <a:latin typeface="Calibri Light" pitchFamily="34" charset="0"/>
                <a:cs typeface="Calibri Light" pitchFamily="34" charset="0"/>
              </a:rPr>
              <a:t>3</a:t>
            </a:r>
            <a:r>
              <a:rPr lang="x-none" sz="2400" b="1" smtClean="0">
                <a:latin typeface="Calibri Light" pitchFamily="34" charset="0"/>
                <a:cs typeface="Calibri Light" pitchFamily="34" charset="0"/>
              </a:rPr>
              <a:t>8,</a:t>
            </a:r>
            <a:r>
              <a:rPr lang="sr-Latn-RS" sz="2400" b="1" dirty="0" smtClean="0">
                <a:latin typeface="Calibri Light" pitchFamily="34" charset="0"/>
                <a:cs typeface="Calibri Light" pitchFamily="34" charset="0"/>
              </a:rPr>
              <a:t>65</a:t>
            </a:r>
            <a:r>
              <a:rPr lang="nl-BE" sz="2400" b="1" dirty="0" smtClean="0">
                <a:latin typeface="Calibri Light" pitchFamily="34" charset="0"/>
                <a:cs typeface="Calibri Light" pitchFamily="34" charset="0"/>
              </a:rPr>
              <a:t>0 EUR</a:t>
            </a:r>
            <a:endParaRPr lang="x-none" sz="2400" b="1" smtClean="0">
              <a:latin typeface="Calibri Light" pitchFamily="34" charset="0"/>
              <a:cs typeface="Calibri Light" pitchFamily="34" charset="0"/>
            </a:endParaRPr>
          </a:p>
          <a:p>
            <a:pPr fontAlgn="auto">
              <a:spcBef>
                <a:spcPts val="0"/>
              </a:spcBef>
              <a:spcAft>
                <a:spcPts val="0"/>
              </a:spcAft>
              <a:defRPr/>
            </a:pPr>
            <a:endParaRPr lang="nl-BE" sz="2400" u="sng" dirty="0" smtClean="0">
              <a:latin typeface="Calibri Light" pitchFamily="34" charset="0"/>
              <a:cs typeface="Calibri Light" pitchFamily="34" charset="0"/>
            </a:endParaRPr>
          </a:p>
          <a:p>
            <a:pPr fontAlgn="auto">
              <a:spcBef>
                <a:spcPts val="0"/>
              </a:spcBef>
              <a:spcAft>
                <a:spcPts val="0"/>
              </a:spcAft>
              <a:defRPr/>
            </a:pPr>
            <a:r>
              <a:rPr lang="nl-BE" sz="2400" dirty="0" smtClean="0">
                <a:latin typeface="Calibri Light" pitchFamily="34" charset="0"/>
                <a:cs typeface="Calibri Light" pitchFamily="34" charset="0"/>
              </a:rPr>
              <a:t>Total project expenditures:	 </a:t>
            </a:r>
            <a:r>
              <a:rPr lang="sr-Latn-RS" sz="2400" b="1" dirty="0" smtClean="0">
                <a:latin typeface="Calibri Light" pitchFamily="34" charset="0"/>
                <a:cs typeface="Calibri Light" pitchFamily="34" charset="0"/>
              </a:rPr>
              <a:t>931</a:t>
            </a:r>
            <a:r>
              <a:rPr lang="x-none" sz="2400" b="1" smtClean="0">
                <a:latin typeface="Calibri Light" pitchFamily="34" charset="0"/>
                <a:cs typeface="Calibri Light" pitchFamily="34" charset="0"/>
              </a:rPr>
              <a:t>,</a:t>
            </a:r>
            <a:r>
              <a:rPr lang="sr-Latn-RS" sz="2400" b="1" dirty="0" smtClean="0">
                <a:latin typeface="Calibri Light" pitchFamily="34" charset="0"/>
                <a:cs typeface="Calibri Light" pitchFamily="34" charset="0"/>
              </a:rPr>
              <a:t>289</a:t>
            </a:r>
            <a:r>
              <a:rPr lang="nl-BE" sz="2400" b="1" dirty="0" smtClean="0">
                <a:latin typeface="Calibri Light" pitchFamily="34" charset="0"/>
                <a:cs typeface="Calibri Light" pitchFamily="34" charset="0"/>
              </a:rPr>
              <a:t> EUR</a:t>
            </a:r>
            <a:endParaRPr lang="en-US" sz="2400"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x-none" sz="3200" b="1" dirty="0" smtClean="0">
                <a:solidFill>
                  <a:schemeClr val="tx2">
                    <a:lumMod val="60000"/>
                    <a:lumOff val="40000"/>
                  </a:schemeClr>
                </a:solidFill>
                <a:latin typeface="Calibri Light" pitchFamily="34" charset="0"/>
                <a:cs typeface="Calibri Light" pitchFamily="34" charset="0"/>
              </a:rPr>
              <a:t>Installments from EACEA</a:t>
            </a:r>
            <a:r>
              <a:rPr lang="en-US" sz="3200" b="1" dirty="0" smtClean="0">
                <a:solidFill>
                  <a:schemeClr val="tx2">
                    <a:lumMod val="60000"/>
                    <a:lumOff val="40000"/>
                  </a:schemeClr>
                </a:solidFill>
                <a:latin typeface="Calibri Light" pitchFamily="34" charset="0"/>
                <a:cs typeface="Calibri Light" pitchFamily="34" charset="0"/>
              </a:rPr>
              <a:t> to the Project coordinator</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marL="342900" indent="-342900" algn="just" eaLnBrk="0" fontAlgn="auto" hangingPunct="0">
              <a:spcBef>
                <a:spcPct val="20000"/>
              </a:spcBef>
              <a:spcAft>
                <a:spcPts val="0"/>
              </a:spcAft>
              <a:buFont typeface="Wingdings" pitchFamily="2" charset="2"/>
              <a:buChar char="Ø"/>
              <a:defRPr/>
            </a:pPr>
            <a:r>
              <a:rPr lang="sr-Latn-RS" sz="2400" kern="0" dirty="0" smtClean="0">
                <a:latin typeface="Calibri Light" pitchFamily="34" charset="0"/>
                <a:cs typeface="Calibri Light" pitchFamily="34" charset="0"/>
              </a:rPr>
              <a:t>first </a:t>
            </a:r>
            <a:r>
              <a:rPr lang="x-none" sz="2400" kern="0" smtClean="0">
                <a:latin typeface="Calibri Light" pitchFamily="34" charset="0"/>
                <a:cs typeface="Calibri Light" pitchFamily="34" charset="0"/>
              </a:rPr>
              <a:t>pre</a:t>
            </a:r>
            <a:r>
              <a:rPr lang="en-US" sz="2400" kern="0" dirty="0" smtClean="0">
                <a:latin typeface="Calibri Light" pitchFamily="34" charset="0"/>
                <a:cs typeface="Calibri Light" pitchFamily="34" charset="0"/>
              </a:rPr>
              <a:t>-</a:t>
            </a:r>
            <a:r>
              <a:rPr lang="x-none" sz="2400" kern="0" smtClean="0">
                <a:latin typeface="Calibri Light" pitchFamily="34" charset="0"/>
                <a:cs typeface="Calibri Light" pitchFamily="34" charset="0"/>
              </a:rPr>
              <a:t>financing payment of </a:t>
            </a:r>
            <a:r>
              <a:rPr lang="x-none" sz="2400" b="1" kern="0" smtClean="0">
                <a:latin typeface="Calibri Light" pitchFamily="34" charset="0"/>
                <a:cs typeface="Calibri Light" pitchFamily="34" charset="0"/>
              </a:rPr>
              <a:t>50% </a:t>
            </a:r>
            <a:r>
              <a:rPr lang="x-none" sz="2400" kern="0" smtClean="0">
                <a:latin typeface="Calibri Light" pitchFamily="34" charset="0"/>
                <a:cs typeface="Calibri Light" pitchFamily="34" charset="0"/>
              </a:rPr>
              <a:t>of the maximum amount</a:t>
            </a:r>
            <a:r>
              <a:rPr lang="sr-Latn-RS" sz="2400" kern="0" dirty="0" smtClean="0">
                <a:latin typeface="Calibri Light" pitchFamily="34" charset="0"/>
                <a:cs typeface="Calibri Light" pitchFamily="34" charset="0"/>
              </a:rPr>
              <a:t>:</a:t>
            </a:r>
            <a:r>
              <a:rPr lang="x-none" sz="2400" kern="0" smtClean="0">
                <a:latin typeface="Calibri Light" pitchFamily="34" charset="0"/>
                <a:cs typeface="Calibri Light" pitchFamily="34" charset="0"/>
              </a:rPr>
              <a:t> </a:t>
            </a:r>
            <a:r>
              <a:rPr lang="en-US" sz="2400" kern="0" dirty="0" smtClean="0">
                <a:latin typeface="Calibri Light" pitchFamily="34" charset="0"/>
                <a:cs typeface="Calibri Light" pitchFamily="34" charset="0"/>
              </a:rPr>
              <a:t>u</a:t>
            </a:r>
            <a:r>
              <a:rPr lang="x-none" sz="2400" kern="0" smtClean="0">
                <a:latin typeface="Calibri Light" pitchFamily="34" charset="0"/>
                <a:cs typeface="Calibri Light" pitchFamily="34" charset="0"/>
              </a:rPr>
              <a:t>pon entry into force of the </a:t>
            </a:r>
            <a:r>
              <a:rPr lang="sr-Latn-RS" sz="2400" kern="0" dirty="0" smtClean="0">
                <a:latin typeface="Calibri Light" pitchFamily="34" charset="0"/>
                <a:cs typeface="Calibri Light" pitchFamily="34" charset="0"/>
              </a:rPr>
              <a:t>Grant </a:t>
            </a:r>
            <a:r>
              <a:rPr lang="x-none" sz="2400" kern="0" smtClean="0">
                <a:latin typeface="Calibri Light" pitchFamily="34" charset="0"/>
                <a:cs typeface="Calibri Light" pitchFamily="34" charset="0"/>
              </a:rPr>
              <a:t>Agreement</a:t>
            </a:r>
            <a:r>
              <a:rPr lang="sr-Latn-RS" sz="2400" kern="0" dirty="0" smtClean="0">
                <a:latin typeface="Calibri Light" pitchFamily="34" charset="0"/>
                <a:cs typeface="Calibri Light" pitchFamily="34" charset="0"/>
              </a:rPr>
              <a:t> (16 November 2018   -&gt; </a:t>
            </a:r>
            <a:r>
              <a:rPr lang="sr-Latn-RS" sz="2400" b="1" kern="0" dirty="0" smtClean="0">
                <a:latin typeface="Calibri Light" pitchFamily="34" charset="0"/>
                <a:cs typeface="Calibri Light" pitchFamily="34" charset="0"/>
              </a:rPr>
              <a:t>465,644.50 EUR</a:t>
            </a:r>
            <a:r>
              <a:rPr lang="sr-Latn-RS" sz="2400" kern="0" dirty="0" smtClean="0">
                <a:latin typeface="Calibri Light" pitchFamily="34" charset="0"/>
                <a:cs typeface="Calibri Light" pitchFamily="34" charset="0"/>
              </a:rPr>
              <a:t>)</a:t>
            </a:r>
            <a:endParaRPr lang="x-none" sz="2400" kern="0" smtClean="0">
              <a:latin typeface="Calibri Light" pitchFamily="34" charset="0"/>
              <a:cs typeface="Calibri Light" pitchFamily="34" charset="0"/>
            </a:endParaRPr>
          </a:p>
          <a:p>
            <a:pPr marL="342900" indent="-342900" eaLnBrk="0" fontAlgn="auto" hangingPunct="0">
              <a:spcBef>
                <a:spcPct val="20000"/>
              </a:spcBef>
              <a:spcAft>
                <a:spcPts val="0"/>
              </a:spcAft>
              <a:buFont typeface="Wingdings" pitchFamily="2" charset="2"/>
              <a:buChar char="Ø"/>
              <a:defRPr/>
            </a:pPr>
            <a:r>
              <a:rPr lang="x-none" sz="2400" kern="0" smtClean="0">
                <a:latin typeface="Calibri Light" pitchFamily="34" charset="0"/>
                <a:cs typeface="Calibri Light" pitchFamily="34" charset="0"/>
              </a:rPr>
              <a:t>second </a:t>
            </a:r>
            <a:r>
              <a:rPr lang="sr-Latn-RS" sz="2400" kern="0" dirty="0" smtClean="0">
                <a:latin typeface="Calibri Light" pitchFamily="34" charset="0"/>
                <a:cs typeface="Calibri Light" pitchFamily="34" charset="0"/>
              </a:rPr>
              <a:t>pre-financing </a:t>
            </a:r>
            <a:r>
              <a:rPr lang="x-none" sz="2400" kern="0" smtClean="0">
                <a:latin typeface="Calibri Light" pitchFamily="34" charset="0"/>
                <a:cs typeface="Calibri Light" pitchFamily="34" charset="0"/>
              </a:rPr>
              <a:t>of </a:t>
            </a:r>
            <a:r>
              <a:rPr lang="x-none" sz="2400" b="1" kern="0" smtClean="0">
                <a:latin typeface="Calibri Light" pitchFamily="34" charset="0"/>
                <a:cs typeface="Calibri Light" pitchFamily="34" charset="0"/>
              </a:rPr>
              <a:t>40%</a:t>
            </a:r>
            <a:r>
              <a:rPr lang="x-none" sz="2400" kern="0" smtClean="0">
                <a:latin typeface="Calibri Light" pitchFamily="34" charset="0"/>
                <a:cs typeface="Calibri Light" pitchFamily="34" charset="0"/>
              </a:rPr>
              <a:t> of the maximum amount if:</a:t>
            </a:r>
          </a:p>
          <a:p>
            <a:pPr marL="742950" lvl="1" indent="-285750" eaLnBrk="0" fontAlgn="auto" hangingPunct="0">
              <a:spcBef>
                <a:spcPct val="20000"/>
              </a:spcBef>
              <a:spcAft>
                <a:spcPts val="0"/>
              </a:spcAft>
              <a:buFontTx/>
              <a:buChar char="–"/>
              <a:defRPr/>
            </a:pPr>
            <a:r>
              <a:rPr lang="x-none" sz="2400" kern="0" smtClean="0">
                <a:latin typeface="Calibri Light" pitchFamily="34" charset="0"/>
                <a:cs typeface="Calibri Light" pitchFamily="34" charset="0"/>
              </a:rPr>
              <a:t>at least 70% of the </a:t>
            </a:r>
            <a:r>
              <a:rPr lang="en-US" sz="2400" kern="0" dirty="0" smtClean="0">
                <a:latin typeface="Calibri Light" pitchFamily="34" charset="0"/>
                <a:cs typeface="Calibri Light" pitchFamily="34" charset="0"/>
              </a:rPr>
              <a:t>previous</a:t>
            </a:r>
            <a:r>
              <a:rPr lang="x-none" sz="2400" kern="0" smtClean="0">
                <a:latin typeface="Calibri Light" pitchFamily="34" charset="0"/>
                <a:cs typeface="Calibri Light" pitchFamily="34" charset="0"/>
              </a:rPr>
              <a:t> pre-financing installment is spent</a:t>
            </a:r>
          </a:p>
          <a:p>
            <a:pPr marL="742950" lvl="1" indent="-285750" eaLnBrk="0" fontAlgn="auto" hangingPunct="0">
              <a:spcBef>
                <a:spcPct val="20000"/>
              </a:spcBef>
              <a:spcAft>
                <a:spcPts val="0"/>
              </a:spcAft>
              <a:buFontTx/>
              <a:buChar char="–"/>
              <a:defRPr/>
            </a:pPr>
            <a:r>
              <a:rPr lang="x-none" sz="2400" kern="0" smtClean="0">
                <a:latin typeface="Calibri Light" pitchFamily="34" charset="0"/>
                <a:cs typeface="Calibri Light" pitchFamily="34" charset="0"/>
              </a:rPr>
              <a:t>the statement of costs incurred and the request for payment is sent to EACEA</a:t>
            </a:r>
          </a:p>
          <a:p>
            <a:pPr marL="742950" lvl="1" indent="-285750" eaLnBrk="0" fontAlgn="auto" hangingPunct="0">
              <a:spcBef>
                <a:spcPct val="20000"/>
              </a:spcBef>
              <a:spcAft>
                <a:spcPts val="0"/>
              </a:spcAft>
              <a:buFontTx/>
              <a:buChar char="–"/>
              <a:defRPr/>
            </a:pPr>
            <a:r>
              <a:rPr lang="x-none" sz="2400" kern="0" smtClean="0">
                <a:latin typeface="Calibri Light" pitchFamily="34" charset="0"/>
                <a:cs typeface="Calibri Light" pitchFamily="34" charset="0"/>
              </a:rPr>
              <a:t>the progress report on the implementation of the Action (Intermediate report) is sent to EACEA</a:t>
            </a:r>
          </a:p>
          <a:p>
            <a:pPr algn="just">
              <a:buFont typeface="Wingdings" pitchFamily="2" charset="2"/>
              <a:buChar char="Ø"/>
            </a:pPr>
            <a:r>
              <a:rPr lang="sr-Latn-RS" sz="2400" kern="0" dirty="0" smtClean="0">
                <a:latin typeface="Calibri Light" pitchFamily="34" charset="0"/>
                <a:cs typeface="Calibri Light" pitchFamily="34" charset="0"/>
              </a:rPr>
              <a:t> </a:t>
            </a:r>
            <a:r>
              <a:rPr lang="x-none" sz="2400" kern="0" smtClean="0">
                <a:latin typeface="Calibri Light" pitchFamily="34" charset="0"/>
                <a:cs typeface="Calibri Light" pitchFamily="34" charset="0"/>
              </a:rPr>
              <a:t>balance of </a:t>
            </a:r>
            <a:r>
              <a:rPr lang="x-none" sz="2400" b="1" kern="0" smtClean="0">
                <a:latin typeface="Calibri Light" pitchFamily="34" charset="0"/>
                <a:cs typeface="Calibri Light" pitchFamily="34" charset="0"/>
              </a:rPr>
              <a:t>10%</a:t>
            </a:r>
            <a:r>
              <a:rPr lang="x-none" sz="2400" kern="0" smtClean="0">
                <a:latin typeface="Calibri Light" pitchFamily="34" charset="0"/>
                <a:cs typeface="Calibri Light" pitchFamily="34" charset="0"/>
              </a:rPr>
              <a:t> </a:t>
            </a:r>
            <a:r>
              <a:rPr lang="sr-Latn-RS" sz="2400" kern="0" dirty="0" smtClean="0">
                <a:latin typeface="Calibri Light" pitchFamily="34" charset="0"/>
                <a:cs typeface="Calibri Light" pitchFamily="34" charset="0"/>
              </a:rPr>
              <a:t>max </a:t>
            </a:r>
            <a:r>
              <a:rPr lang="x-none" sz="2400" kern="0" smtClean="0">
                <a:latin typeface="Calibri Light" pitchFamily="34" charset="0"/>
                <a:cs typeface="Calibri Light" pitchFamily="34" charset="0"/>
              </a:rPr>
              <a:t>upon the approval of the Final Report </a:t>
            </a:r>
            <a:r>
              <a:rPr lang="sr-Latn-RS" sz="2400" kern="0" dirty="0" smtClean="0">
                <a:latin typeface="Calibri Light" pitchFamily="34" charset="0"/>
                <a:cs typeface="Calibri Light" pitchFamily="34" charset="0"/>
              </a:rPr>
              <a:t>        (</a:t>
            </a:r>
            <a:r>
              <a:rPr lang="en-US" sz="2400" b="1" i="1" dirty="0" smtClean="0"/>
              <a:t>EACEA payment or recovery 60 days following the reception of the FR </a:t>
            </a:r>
            <a:r>
              <a:rPr lang="sr-Latn-RS" sz="2400" kern="0" dirty="0" smtClean="0">
                <a:latin typeface="Calibri Light" pitchFamily="34" charset="0"/>
                <a:cs typeface="Calibri Light" pitchFamily="34" charset="0"/>
              </a:rPr>
              <a:t>)</a:t>
            </a:r>
            <a:endParaRPr lang="en-US" sz="2400" kern="0"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Co-funding principle</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3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 </a:t>
            </a:r>
            <a:r>
              <a:rPr lang="sr-Latn-RS" sz="2800" dirty="0" smtClean="0">
                <a:latin typeface="Calibri Light" pitchFamily="34" charset="0"/>
                <a:cs typeface="Calibri Light" pitchFamily="34" charset="0"/>
              </a:rPr>
              <a:t>O</a:t>
            </a:r>
            <a:r>
              <a:rPr lang="en-US" sz="2800" dirty="0" err="1" smtClean="0">
                <a:latin typeface="Calibri Light" pitchFamily="34" charset="0"/>
                <a:cs typeface="Calibri Light" pitchFamily="34" charset="0"/>
              </a:rPr>
              <a:t>ther</a:t>
            </a:r>
            <a:r>
              <a:rPr lang="en-US" sz="2800" dirty="0" smtClean="0">
                <a:latin typeface="Calibri Light" pitchFamily="34" charset="0"/>
                <a:cs typeface="Calibri Light" pitchFamily="34" charset="0"/>
              </a:rPr>
              <a:t> expenses (e.g. overhead costs</a:t>
            </a: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costs for dissemination, publishing, translation if not subcontracted,</a:t>
            </a: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bank fees) or higher expenditure than unit cost values </a:t>
            </a:r>
          </a:p>
          <a:p>
            <a:pPr algn="just">
              <a:buFont typeface="Wingdings" pitchFamily="2" charset="2"/>
              <a:buChar char="Ø"/>
            </a:pPr>
            <a:r>
              <a:rPr lang="sr-Latn-RS" sz="2800" dirty="0" smtClean="0">
                <a:latin typeface="Calibri Light" pitchFamily="34" charset="0"/>
                <a:cs typeface="Calibri Light" pitchFamily="34" charset="0"/>
              </a:rPr>
              <a:t> N</a:t>
            </a:r>
            <a:r>
              <a:rPr lang="en-US" sz="2800" dirty="0" err="1" smtClean="0">
                <a:latin typeface="Calibri Light" pitchFamily="34" charset="0"/>
                <a:cs typeface="Calibri Light" pitchFamily="34" charset="0"/>
              </a:rPr>
              <a:t>ot</a:t>
            </a:r>
            <a:r>
              <a:rPr lang="en-US" sz="2800" dirty="0" smtClean="0">
                <a:latin typeface="Calibri Light" pitchFamily="34" charset="0"/>
                <a:cs typeface="Calibri Light" pitchFamily="34" charset="0"/>
              </a:rPr>
              <a:t> taken into account for the final calculation of the Grant </a:t>
            </a:r>
          </a:p>
          <a:p>
            <a:pPr algn="just">
              <a:buFont typeface="Wingdings" pitchFamily="2" charset="2"/>
              <a:buChar char="Ø"/>
            </a:pPr>
            <a:r>
              <a:rPr lang="sr-Latn-RS" sz="2800" dirty="0" smtClean="0">
                <a:latin typeface="Calibri Light" pitchFamily="34" charset="0"/>
                <a:cs typeface="Calibri Light" pitchFamily="34" charset="0"/>
              </a:rPr>
              <a:t> R</a:t>
            </a:r>
            <a:r>
              <a:rPr lang="en-US" sz="2800" dirty="0" err="1" smtClean="0">
                <a:latin typeface="Calibri Light" pitchFamily="34" charset="0"/>
                <a:cs typeface="Calibri Light" pitchFamily="34" charset="0"/>
              </a:rPr>
              <a:t>equested</a:t>
            </a:r>
            <a:r>
              <a:rPr lang="en-US" sz="2800" dirty="0" smtClean="0">
                <a:latin typeface="Calibri Light" pitchFamily="34" charset="0"/>
                <a:cs typeface="Calibri Light" pitchFamily="34" charset="0"/>
              </a:rPr>
              <a:t> with final report for information purposes</a:t>
            </a:r>
            <a:endParaRPr lang="sr-Latn-RS" sz="2800" dirty="0" smtClean="0">
              <a:latin typeface="Calibri Light" pitchFamily="34" charset="0"/>
              <a:cs typeface="Calibri Light" pitchFamily="34" charset="0"/>
            </a:endParaRPr>
          </a:p>
          <a:p>
            <a:pPr algn="just">
              <a:buFont typeface="Wingdings" pitchFamily="2" charset="2"/>
              <a:buChar char="Ø"/>
            </a:pPr>
            <a:r>
              <a:rPr lang="sr-Latn-RS" sz="2800" dirty="0" smtClean="0">
                <a:latin typeface="Calibri Light" pitchFamily="34" charset="0"/>
                <a:cs typeface="Calibri Light" pitchFamily="34" charset="0"/>
              </a:rPr>
              <a:t> C</a:t>
            </a:r>
            <a:r>
              <a:rPr lang="en-US" sz="2800" dirty="0" smtClean="0">
                <a:latin typeface="Calibri Light" pitchFamily="34" charset="0"/>
                <a:cs typeface="Calibri Light" pitchFamily="34" charset="0"/>
              </a:rPr>
              <a:t>o-financing contribution provided by the partnership </a:t>
            </a:r>
            <a:r>
              <a:rPr lang="en-US" sz="2800" b="1" dirty="0" smtClean="0">
                <a:latin typeface="Calibri Light" pitchFamily="34" charset="0"/>
                <a:cs typeface="Calibri Light" pitchFamily="34" charset="0"/>
              </a:rPr>
              <a:t>will not need to be justified </a:t>
            </a:r>
            <a:r>
              <a:rPr lang="en-US" sz="2800" dirty="0" smtClean="0">
                <a:latin typeface="Calibri Light" pitchFamily="34" charset="0"/>
                <a:cs typeface="Calibri Light" pitchFamily="34" charset="0"/>
              </a:rPr>
              <a:t>or demonstrated at final report stage</a:t>
            </a:r>
            <a:endParaRPr lang="sr-Latn-RS" sz="2800" b="1"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Financing approach</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r>
              <a:rPr lang="sr-Latn-RS" sz="2300" dirty="0" smtClean="0">
                <a:latin typeface="Calibri Light" pitchFamily="34" charset="0"/>
                <a:cs typeface="Calibri Light" pitchFamily="34" charset="0"/>
              </a:rPr>
              <a:t> </a:t>
            </a:r>
            <a:endParaRPr lang="en-US" sz="2800" dirty="0" smtClean="0"/>
          </a:p>
          <a:p>
            <a:pPr algn="just">
              <a:buFont typeface="Wingdings" pitchFamily="2" charset="2"/>
              <a:buChar char="Ø"/>
            </a:pPr>
            <a:r>
              <a:rPr lang="sr-Latn-RS" sz="2800" dirty="0" smtClean="0"/>
              <a:t> </a:t>
            </a:r>
            <a:r>
              <a:rPr lang="en-US" sz="2800" dirty="0" smtClean="0">
                <a:solidFill>
                  <a:schemeClr val="accent5">
                    <a:lumMod val="75000"/>
                  </a:schemeClr>
                </a:solidFill>
              </a:rPr>
              <a:t>Actual costs</a:t>
            </a:r>
            <a:r>
              <a:rPr lang="en-US" sz="2800" dirty="0" smtClean="0"/>
              <a:t>: budget headings </a:t>
            </a:r>
            <a:r>
              <a:rPr lang="en-US" sz="2800" dirty="0" smtClean="0">
                <a:solidFill>
                  <a:srgbClr val="FF0000"/>
                </a:solidFill>
              </a:rPr>
              <a:t>Equipment</a:t>
            </a:r>
            <a:r>
              <a:rPr lang="en-US" sz="2800" dirty="0" smtClean="0"/>
              <a:t> and </a:t>
            </a:r>
            <a:r>
              <a:rPr lang="en-US" sz="2800" dirty="0" smtClean="0">
                <a:solidFill>
                  <a:srgbClr val="FF0000"/>
                </a:solidFill>
              </a:rPr>
              <a:t>Subcontracting</a:t>
            </a:r>
            <a:r>
              <a:rPr lang="en-US" sz="2800" dirty="0" smtClean="0"/>
              <a:t> </a:t>
            </a:r>
            <a:endParaRPr lang="sr-Latn-RS" sz="2800" dirty="0" smtClean="0"/>
          </a:p>
          <a:p>
            <a:pPr>
              <a:buFont typeface="Wingdings" pitchFamily="2" charset="2"/>
              <a:buChar char="Ø"/>
            </a:pPr>
            <a:endParaRPr lang="en-US" sz="2800" dirty="0" smtClean="0"/>
          </a:p>
          <a:p>
            <a:pPr algn="just">
              <a:buFont typeface="Wingdings" pitchFamily="2" charset="2"/>
              <a:buChar char="Ø"/>
            </a:pPr>
            <a:r>
              <a:rPr lang="en-US" sz="2800" dirty="0" smtClean="0">
                <a:solidFill>
                  <a:schemeClr val="accent5">
                    <a:lumMod val="75000"/>
                  </a:schemeClr>
                </a:solidFill>
              </a:rPr>
              <a:t>Unit Costs</a:t>
            </a:r>
            <a:r>
              <a:rPr lang="en-US" sz="2800" dirty="0" smtClean="0"/>
              <a:t>: budget headings </a:t>
            </a:r>
            <a:r>
              <a:rPr lang="en-US" sz="2800" dirty="0" smtClean="0">
                <a:solidFill>
                  <a:srgbClr val="FF0000"/>
                </a:solidFill>
              </a:rPr>
              <a:t>Staff costs</a:t>
            </a:r>
            <a:r>
              <a:rPr lang="en-US" sz="2800" dirty="0" smtClean="0"/>
              <a:t>, </a:t>
            </a:r>
            <a:r>
              <a:rPr lang="en-US" sz="2800" dirty="0" smtClean="0">
                <a:solidFill>
                  <a:srgbClr val="FF0000"/>
                </a:solidFill>
              </a:rPr>
              <a:t>Travel costs and Costs of stay</a:t>
            </a:r>
            <a:endParaRPr lang="sr-Latn-RS" sz="2800" dirty="0" smtClean="0">
              <a:solidFill>
                <a:srgbClr val="FF0000"/>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TotalTime>
  <Words>3885</Words>
  <Application>Microsoft Office PowerPoint</Application>
  <PresentationFormat>On-screen Show (4:3)</PresentationFormat>
  <Paragraphs>537</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Key players</vt:lpstr>
      <vt:lpstr>Key players</vt:lpstr>
      <vt:lpstr>Eligible activities</vt:lpstr>
      <vt:lpstr>Guidelines for the use of the grant</vt:lpstr>
      <vt:lpstr>Budget info</vt:lpstr>
      <vt:lpstr>Installments from EACEA to the Project coordinator</vt:lpstr>
      <vt:lpstr>Co-funding principle</vt:lpstr>
      <vt:lpstr>Financing approach</vt:lpstr>
      <vt:lpstr>Actual costs</vt:lpstr>
      <vt:lpstr>Eligible costs (Art. II.19)</vt:lpstr>
      <vt:lpstr>Ineligible costs (Art. I.10.4/II.19.4)</vt:lpstr>
      <vt:lpstr>Ineligible costs (Art. I.10.4/II.19.4)</vt:lpstr>
      <vt:lpstr>Exchange rate</vt:lpstr>
      <vt:lpstr>Monthly Rates valid in 11-2018</vt:lpstr>
      <vt:lpstr>Tendering procedure</vt:lpstr>
      <vt:lpstr>Equipment</vt:lpstr>
      <vt:lpstr>Equipment – Supporting documents</vt:lpstr>
      <vt:lpstr>Subcontracting</vt:lpstr>
      <vt:lpstr>Subcontracting – Supporting documents</vt:lpstr>
      <vt:lpstr>Actual costs</vt:lpstr>
      <vt:lpstr>Staff Costs (max. 40% of total budget)</vt:lpstr>
      <vt:lpstr>Staff categories</vt:lpstr>
      <vt:lpstr>Staff costs calculation</vt:lpstr>
      <vt:lpstr>Staff costs calculation</vt:lpstr>
      <vt:lpstr>Staff costs – Supporting documents</vt:lpstr>
      <vt:lpstr>Staff costs – Supporting documents</vt:lpstr>
      <vt:lpstr>Rules for designation of Joint declaration</vt:lpstr>
      <vt:lpstr>Rules for designation of Joint declaration</vt:lpstr>
      <vt:lpstr>Joint declaration</vt:lpstr>
      <vt:lpstr>Joint declaration</vt:lpstr>
      <vt:lpstr>Time-sheet</vt:lpstr>
      <vt:lpstr>Travel costs and Costs of stay</vt:lpstr>
      <vt:lpstr>Travel costs and Costs of stay</vt:lpstr>
      <vt:lpstr>Travel costs and Costs of stay – Supporting documents</vt:lpstr>
      <vt:lpstr>Travel costs and Costs of stay – Supporting documents</vt:lpstr>
      <vt:lpstr>Rules for designation of ITR</vt:lpstr>
      <vt:lpstr>Rules for designation of ITR</vt:lpstr>
      <vt:lpstr>Travel costs and Costs of stay – Example</vt:lpstr>
      <vt:lpstr>Travel costs and Costs of stay</vt:lpstr>
      <vt:lpstr>Individual Travel Report (ITR)</vt:lpstr>
      <vt:lpstr>Individual Travel Report (ITR)</vt:lpstr>
      <vt:lpstr>Checks and Audits (Art. II.27)</vt:lpstr>
      <vt:lpstr>Documentation</vt:lpstr>
      <vt:lpstr>Slide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Milan</cp:lastModifiedBy>
  <cp:revision>57</cp:revision>
  <dcterms:created xsi:type="dcterms:W3CDTF">2006-08-16T00:00:00Z</dcterms:created>
  <dcterms:modified xsi:type="dcterms:W3CDTF">2018-12-18T21:27:26Z</dcterms:modified>
</cp:coreProperties>
</file>